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04" r:id="rId5"/>
    <p:sldId id="299" r:id="rId6"/>
    <p:sldId id="258" r:id="rId7"/>
    <p:sldId id="259" r:id="rId8"/>
    <p:sldId id="273" r:id="rId9"/>
    <p:sldId id="260" r:id="rId10"/>
    <p:sldId id="300" r:id="rId11"/>
    <p:sldId id="276" r:id="rId12"/>
    <p:sldId id="269" r:id="rId13"/>
    <p:sldId id="285" r:id="rId14"/>
    <p:sldId id="292" r:id="rId15"/>
    <p:sldId id="290" r:id="rId16"/>
    <p:sldId id="293" r:id="rId17"/>
    <p:sldId id="305" r:id="rId18"/>
    <p:sldId id="278" r:id="rId19"/>
    <p:sldId id="279" r:id="rId20"/>
    <p:sldId id="282" r:id="rId21"/>
    <p:sldId id="283" r:id="rId22"/>
    <p:sldId id="306" r:id="rId23"/>
    <p:sldId id="307" r:id="rId24"/>
    <p:sldId id="308" r:id="rId25"/>
    <p:sldId id="297" r:id="rId26"/>
    <p:sldId id="298" r:id="rId27"/>
    <p:sldId id="302" r:id="rId28"/>
    <p:sldId id="303" r:id="rId29"/>
    <p:sldId id="291" r:id="rId30"/>
    <p:sldId id="275" r:id="rId3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000000"/>
    <a:srgbClr val="651209"/>
    <a:srgbClr val="D30F64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4274" autoAdjust="0"/>
  </p:normalViewPr>
  <p:slideViewPr>
    <p:cSldViewPr snapToGrid="0" showGuides="1">
      <p:cViewPr varScale="1">
        <p:scale>
          <a:sx n="110" d="100"/>
          <a:sy n="110" d="100"/>
        </p:scale>
        <p:origin x="540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C041F2E-D5F6-4F97-9A5D-B26B6DC6D3A5}" type="datetime1">
              <a:rPr lang="fr-FR" smtClean="0"/>
              <a:t>30/06/2022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022FEE5-93F6-4794-9247-D82E88608B7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6AA2D-5244-4504-A41E-83FB70CE5ACA}" type="datetime1">
              <a:rPr lang="fr-FR" smtClean="0"/>
              <a:pPr/>
              <a:t>30/06/2022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D78A92-0141-4330-8F3E-FAADFAC23844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2024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7878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527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9520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3409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4747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695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7721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0296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3712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529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677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3537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7016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4440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8105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381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2384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232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3D78A92-0141-4330-8F3E-FAADFAC23844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364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PRÉSENTATION</a:t>
            </a:r>
            <a:br>
              <a:rPr lang="fr-FR" noProof="0" dirty="0"/>
            </a:br>
            <a:r>
              <a:rPr lang="fr-FR" noProof="0" dirty="0"/>
              <a:t>TITRE    </a:t>
            </a:r>
          </a:p>
        </p:txBody>
      </p:sp>
      <p:sp>
        <p:nvSpPr>
          <p:cNvPr id="23" name="Espace réservé du texte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 dirty="0"/>
              <a:t>Mois</a:t>
            </a:r>
            <a:br>
              <a:rPr lang="fr-FR" noProof="0" dirty="0"/>
            </a:br>
            <a:r>
              <a:rPr lang="fr-FR" noProof="0" dirty="0"/>
              <a:t>20XX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3" name="Forme libre : Forme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 rtlCol="0"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 rtl="0"/>
            <a:r>
              <a:rPr lang="fr-FR" noProof="0" dirty="0"/>
              <a:t>Présentation</a:t>
            </a:r>
            <a:br>
              <a:rPr lang="fr-FR" noProof="0" dirty="0"/>
            </a:br>
            <a:r>
              <a:rPr lang="fr-FR" noProof="0" dirty="0"/>
              <a:t>Slogan</a:t>
            </a:r>
          </a:p>
        </p:txBody>
      </p:sp>
      <p:sp>
        <p:nvSpPr>
          <p:cNvPr id="12" name="Graphisme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8997" y="24418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19" name="Espace réservé du texte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 rtlCol="0"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 dirty="0"/>
              <a:t>David Beaulieu</a:t>
            </a:r>
          </a:p>
        </p:txBody>
      </p:sp>
      <p:sp>
        <p:nvSpPr>
          <p:cNvPr id="20" name="Espace réservé du texte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 dirty="0"/>
              <a:t>Téléphone :</a:t>
            </a:r>
          </a:p>
        </p:txBody>
      </p:sp>
      <p:sp>
        <p:nvSpPr>
          <p:cNvPr id="21" name="Espace réservé du texte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 dirty="0"/>
              <a:t>0623456789</a:t>
            </a:r>
          </a:p>
        </p:txBody>
      </p:sp>
      <p:sp>
        <p:nvSpPr>
          <p:cNvPr id="22" name="Espace réservé du texte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 dirty="0"/>
              <a:t>E-mail :</a:t>
            </a:r>
          </a:p>
        </p:txBody>
      </p:sp>
      <p:sp>
        <p:nvSpPr>
          <p:cNvPr id="23" name="Espace réservé du texte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 rtlCol="0"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 dirty="0"/>
              <a:t>BEAULIEU@EXAMPLE.COM</a:t>
            </a:r>
          </a:p>
        </p:txBody>
      </p:sp>
      <p:sp>
        <p:nvSpPr>
          <p:cNvPr id="14" name="Forme libre : Forme 31">
            <a:extLst>
              <a:ext uri="{FF2B5EF4-FFF2-40B4-BE49-F238E27FC236}">
                <a16:creationId xmlns:a16="http://schemas.microsoft.com/office/drawing/2014/main" id="{2CCA9AF8-37F6-3E47-6EE4-6435BA035FC1}"/>
              </a:ext>
            </a:extLst>
          </p:cNvPr>
          <p:cNvSpPr/>
          <p:nvPr userDrawn="1"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5" name="Forme libre : Forme 32">
            <a:extLst>
              <a:ext uri="{FF2B5EF4-FFF2-40B4-BE49-F238E27FC236}">
                <a16:creationId xmlns:a16="http://schemas.microsoft.com/office/drawing/2014/main" id="{3B93AEE0-D31F-EFC8-31BD-C83365E5C2C0}"/>
              </a:ext>
            </a:extLst>
          </p:cNvPr>
          <p:cNvSpPr/>
          <p:nvPr userDrawn="1"/>
        </p:nvSpPr>
        <p:spPr>
          <a:xfrm>
            <a:off x="9538860" y="-15834"/>
            <a:ext cx="2496413" cy="911662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7" name="Ovale 34">
            <a:extLst>
              <a:ext uri="{FF2B5EF4-FFF2-40B4-BE49-F238E27FC236}">
                <a16:creationId xmlns:a16="http://schemas.microsoft.com/office/drawing/2014/main" id="{6F216EC5-FEA3-F90B-F1F4-42D002BC82D5}"/>
              </a:ext>
            </a:extLst>
          </p:cNvPr>
          <p:cNvSpPr/>
          <p:nvPr userDrawn="1"/>
        </p:nvSpPr>
        <p:spPr>
          <a:xfrm>
            <a:off x="10887443" y="6301433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B6AE0D81-B04A-4B51-FDA5-F4522D61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8381" y="6315222"/>
            <a:ext cx="549442" cy="365125"/>
          </a:xfrm>
        </p:spPr>
        <p:txBody>
          <a:bodyPr rtlCol="0"/>
          <a:lstStyle>
            <a:lvl1pPr>
              <a:defRPr/>
            </a:lvl1pPr>
          </a:lstStyle>
          <a:p>
            <a:fld id="{8DF8A459-1DEE-4A81-A49F-AE148C2C3C21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24" name="Graphisme 12">
            <a:extLst>
              <a:ext uri="{FF2B5EF4-FFF2-40B4-BE49-F238E27FC236}">
                <a16:creationId xmlns:a16="http://schemas.microsoft.com/office/drawing/2014/main" id="{4445FF08-E501-F78A-EFFC-BF972C079E52}"/>
              </a:ext>
            </a:extLst>
          </p:cNvPr>
          <p:cNvSpPr/>
          <p:nvPr userDrawn="1"/>
        </p:nvSpPr>
        <p:spPr>
          <a:xfrm>
            <a:off x="11330544" y="6270696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6" name="Graphisme 54">
            <a:extLst>
              <a:ext uri="{FF2B5EF4-FFF2-40B4-BE49-F238E27FC236}">
                <a16:creationId xmlns:a16="http://schemas.microsoft.com/office/drawing/2014/main" id="{6C260D3A-3581-48F8-317C-75BAF0AF39E0}"/>
              </a:ext>
            </a:extLst>
          </p:cNvPr>
          <p:cNvSpPr/>
          <p:nvPr userDrawn="1"/>
        </p:nvSpPr>
        <p:spPr>
          <a:xfrm>
            <a:off x="238125" y="29417"/>
            <a:ext cx="7058025" cy="537214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2E1A612E-AC8F-D14D-33A5-5CBFA1F51D47}"/>
              </a:ext>
            </a:extLst>
          </p:cNvPr>
          <p:cNvSpPr txBox="1">
            <a:spLocks/>
          </p:cNvSpPr>
          <p:nvPr userDrawn="1"/>
        </p:nvSpPr>
        <p:spPr>
          <a:xfrm>
            <a:off x="314325" y="-123568"/>
            <a:ext cx="10058409" cy="67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Automatisation de la carde de coton</a:t>
            </a:r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 rtlCol="0">
            <a:noAutofit/>
          </a:bodyPr>
          <a:lstStyle>
            <a:lvl1pPr>
              <a:defRPr sz="6000"/>
            </a:lvl1pPr>
          </a:lstStyle>
          <a:p>
            <a:pPr rtl="0"/>
            <a:r>
              <a:rPr lang="fr-FR" noProof="0" dirty="0"/>
              <a:t>PRÉSENTATION</a:t>
            </a:r>
            <a:br>
              <a:rPr lang="fr-FR" noProof="0" dirty="0"/>
            </a:br>
            <a:r>
              <a:rPr lang="fr-FR" noProof="0" dirty="0"/>
              <a:t>TITRE    </a:t>
            </a:r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2" name="Forme libre : Form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3" name="Forme libre : Forme 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4" name="Forme libre : Form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0" name="Graphisme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2" name="Graphisme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5" name="Graphisme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 dirty="0"/>
              <a:t>DIAPOSITIVE DE SÉPARATION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24" name="Graphisme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532031" y="1487196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8" name="Forme libre : Forme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9" name="Graphisme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grpSp>
        <p:nvGrpSpPr>
          <p:cNvPr id="41" name="Graphisme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</p:grp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Graphisme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9" name="Graphisme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grpSp>
        <p:nvGrpSpPr>
          <p:cNvPr id="41" name="Graphisme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Graphisme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contenu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9" name="Graphisme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grpSp>
        <p:nvGrpSpPr>
          <p:cNvPr id="41" name="Graphisme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Graphisme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Espace réservé d’image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6" name="Graphisme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38" name="Forme libre : Forme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3" name="Graphisme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3" name="Forme libre : Forme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6" name="Graphisme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38" name="Forme libre : Forme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3" name="Graphisme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3" name="Forme libre : Forme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1" name="Forme libre : Form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9" name="Graphisme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9" name="Titr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902" y="885521"/>
            <a:ext cx="7405873" cy="945498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9" name="Graphisme 19">
            <a:extLst>
              <a:ext uri="{FF2B5EF4-FFF2-40B4-BE49-F238E27FC236}">
                <a16:creationId xmlns:a16="http://schemas.microsoft.com/office/drawing/2014/main" id="{B2219B7C-7044-DB50-F99B-3C3A7C03A13A}"/>
              </a:ext>
            </a:extLst>
          </p:cNvPr>
          <p:cNvSpPr/>
          <p:nvPr userDrawn="1"/>
        </p:nvSpPr>
        <p:spPr>
          <a:xfrm>
            <a:off x="85725" y="69363"/>
            <a:ext cx="5127115" cy="429135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9" name="Graphisme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grpSp>
        <p:nvGrpSpPr>
          <p:cNvPr id="41" name="Graphisme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’image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80619" y="6139002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5" name="Graphisme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21491" y="6123783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87326" y="921238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rtlCol="0"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 dirty="0"/>
              <a:t>DIAPOSITIVE DE SÉPARATION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 rtlCol="0"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24" name="Graphisme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878509" y="1550951"/>
            <a:ext cx="7020000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905233" y="5107342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1557" y="6152791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38" name="Forme libre : Forme 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36" name="Forme libre : Form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Graphisme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 dirty="0"/>
              <a:t>DISPOSITION DU TEXTE 02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 rtlCol="0"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Graphisme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sme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112014" y="55585"/>
            <a:ext cx="6538280" cy="92213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2" name="Espace réservé d’image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82746" y="6406854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6" name="Graphisme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7183" y="1366924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461" y="190652"/>
            <a:ext cx="6339091" cy="7826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DISPOSITION DU TEXTE 02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3684" y="6420643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8" name="Forme libre : Forme 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09401" y="6112006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9" name="Forme libre : Forme 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6" name="Forme libre : Forme 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 dirty="0"/>
          </a:p>
        </p:txBody>
      </p:sp>
      <p:sp>
        <p:nvSpPr>
          <p:cNvPr id="28" name="Espace réservé du texte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 rtlCol="0"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1" name="Espace réservé du texte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3" name="Forme libre : Forme 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7543" y="0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15985" y="462905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9" name="Graphisme 12">
            <a:extLst>
              <a:ext uri="{FF2B5EF4-FFF2-40B4-BE49-F238E27FC236}">
                <a16:creationId xmlns:a16="http://schemas.microsoft.com/office/drawing/2014/main" id="{488C0865-46D9-0941-07CE-D89174824A43}"/>
              </a:ext>
            </a:extLst>
          </p:cNvPr>
          <p:cNvSpPr/>
          <p:nvPr userDrawn="1"/>
        </p:nvSpPr>
        <p:spPr>
          <a:xfrm>
            <a:off x="11316398" y="6357067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642279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9" name="Graphisme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8156" y="6382527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11311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TITRE DE SECTION 1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643657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7" name="Espace réservé du texte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Graphisme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1996593" y="81491"/>
            <a:ext cx="6918071" cy="96968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973985" y="2959593"/>
            <a:ext cx="4365625" cy="365125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TITRE DE SECTION 2</a:t>
            </a:r>
          </a:p>
        </p:txBody>
      </p:sp>
      <p:sp>
        <p:nvSpPr>
          <p:cNvPr id="28" name="Espace réservé du texte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grpSp>
        <p:nvGrpSpPr>
          <p:cNvPr id="41" name="Graphisme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4" name="Forme libre : Forme 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479" y="214841"/>
            <a:ext cx="10515600" cy="676275"/>
          </a:xfrm>
        </p:spPr>
        <p:txBody>
          <a:bodyPr rtlCol="0"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COMPARAISON</a:t>
            </a:r>
          </a:p>
        </p:txBody>
      </p: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e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73670" y="6370274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9" name="Graphisme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23644" y="6365898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3152" y="639034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7" name="Espace réservé du texte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30 %</a:t>
            </a:r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Titre de la catégorie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10 %</a:t>
            </a:r>
          </a:p>
        </p:txBody>
      </p:sp>
      <p:sp>
        <p:nvSpPr>
          <p:cNvPr id="25" name="Espace réservé du texte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Titre de la catégorie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25 %</a:t>
            </a:r>
          </a:p>
        </p:txBody>
      </p:sp>
      <p:sp>
        <p:nvSpPr>
          <p:cNvPr id="29" name="Espace réservé du texte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Titre de la catégorie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10 %</a:t>
            </a:r>
          </a:p>
        </p:txBody>
      </p:sp>
      <p:sp>
        <p:nvSpPr>
          <p:cNvPr id="33" name="Espace réservé du texte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Titre de la catégorie</a:t>
            </a:r>
          </a:p>
        </p:txBody>
      </p:sp>
      <p:sp>
        <p:nvSpPr>
          <p:cNvPr id="35" name="Espace réservé du texte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20 %</a:t>
            </a:r>
          </a:p>
        </p:txBody>
      </p:sp>
      <p:sp>
        <p:nvSpPr>
          <p:cNvPr id="36" name="Espace réservé du texte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Titre de la catégorie</a:t>
            </a:r>
          </a:p>
        </p:txBody>
      </p:sp>
      <p:sp>
        <p:nvSpPr>
          <p:cNvPr id="38" name="Espace réservé du texte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rtlCol="0"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5 %</a:t>
            </a:r>
          </a:p>
        </p:txBody>
      </p:sp>
      <p:sp>
        <p:nvSpPr>
          <p:cNvPr id="39" name="Espace réservé du texte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Titre de catégorie</a:t>
            </a:r>
          </a:p>
        </p:txBody>
      </p:sp>
      <p:sp>
        <p:nvSpPr>
          <p:cNvPr id="19" name="Espace réservé au graphique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un graphique</a:t>
            </a:r>
            <a:endParaRPr lang="fr-FR" noProof="0" dirty="0"/>
          </a:p>
        </p:txBody>
      </p:sp>
      <p:sp>
        <p:nvSpPr>
          <p:cNvPr id="31" name="Forme libre : Forme 31">
            <a:extLst>
              <a:ext uri="{FF2B5EF4-FFF2-40B4-BE49-F238E27FC236}">
                <a16:creationId xmlns:a16="http://schemas.microsoft.com/office/drawing/2014/main" id="{A3B9FA81-4739-A82E-09E1-2B8D4378E8B3}"/>
              </a:ext>
            </a:extLst>
          </p:cNvPr>
          <p:cNvSpPr/>
          <p:nvPr userDrawn="1"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34" name="Forme libre : Forme 32">
            <a:extLst>
              <a:ext uri="{FF2B5EF4-FFF2-40B4-BE49-F238E27FC236}">
                <a16:creationId xmlns:a16="http://schemas.microsoft.com/office/drawing/2014/main" id="{C6F053B0-BBD4-77AE-4D20-863D1E5FF2A6}"/>
              </a:ext>
            </a:extLst>
          </p:cNvPr>
          <p:cNvSpPr/>
          <p:nvPr userDrawn="1"/>
        </p:nvSpPr>
        <p:spPr>
          <a:xfrm>
            <a:off x="9538860" y="-15834"/>
            <a:ext cx="2496413" cy="911662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6" name="Graphisme 23">
            <a:extLst>
              <a:ext uri="{FF2B5EF4-FFF2-40B4-BE49-F238E27FC236}">
                <a16:creationId xmlns:a16="http://schemas.microsoft.com/office/drawing/2014/main" id="{873D8386-FFD5-8060-9A93-B4A9FBA76504}"/>
              </a:ext>
            </a:extLst>
          </p:cNvPr>
          <p:cNvSpPr/>
          <p:nvPr userDrawn="1"/>
        </p:nvSpPr>
        <p:spPr>
          <a:xfrm>
            <a:off x="156727" y="24582"/>
            <a:ext cx="5493162" cy="475428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353" y="86433"/>
            <a:ext cx="5486336" cy="386938"/>
          </a:xfrm>
        </p:spPr>
        <p:txBody>
          <a:bodyPr rtlCol="0" anchor="b">
            <a:norm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DIAPOSITIVE DE GRAPHIQUE</a:t>
            </a:r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e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80619" y="629104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3" name="Graphisme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21491" y="627582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1557" y="6304829"/>
            <a:ext cx="549442" cy="365125"/>
          </a:xfrm>
        </p:spPr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7" name="Espace réservé du texte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Espace réservé au tableau 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sur l'icône pour ajouter un tableau</a:t>
            </a:r>
          </a:p>
        </p:txBody>
      </p:sp>
      <p:grpSp>
        <p:nvGrpSpPr>
          <p:cNvPr id="45" name="Graphisme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</p:grpSp>
      <p:sp>
        <p:nvSpPr>
          <p:cNvPr id="3" name="Graphisme 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1663840" y="29417"/>
            <a:ext cx="6375260" cy="537214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5511" y="-109645"/>
            <a:ext cx="9548314" cy="676275"/>
          </a:xfrm>
        </p:spPr>
        <p:txBody>
          <a:bodyPr rtlCol="0" anchor="b">
            <a:norm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DIAPOSITIVE DE TABLEAU</a:t>
            </a:r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image et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Espace réservé d’image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6" name="Forme libre : Form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7" name="Forme libre : Form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5" name="Forme libre : Form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Graphisme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GRANDE IMAGE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1" name="Espace réservé du texte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22" name="Graphisme 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orme libre : Forme 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4" name="Forme libre : Forme 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48" name="Forme libre : Form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e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Graphisme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8" name="Espace réservé d’élément multimédia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l'icône pour ajouter l'élément multimédia</a:t>
            </a:r>
            <a:endParaRPr lang="fr-FR" noProof="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 dirty="0"/>
          </a:p>
        </p:txBody>
      </p:sp>
      <p:sp>
        <p:nvSpPr>
          <p:cNvPr id="19" name="Titr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4" name="Forme libre : Forme 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5" name="Forme libre : Forme 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rtl="0"/>
            <a:fld id="{D495E168-DA5E-4888-8D8A-92B118324C14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hyperlink" Target="https://business.lesechos.fr/directions-financieres/comptabilite-et-gestion/controle-de-gestion/0601910914334-les-financiers-se-penchent-sur-l-automatisation-des-taches-332168.ph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3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51;p33">
            <a:extLst>
              <a:ext uri="{FF2B5EF4-FFF2-40B4-BE49-F238E27FC236}">
                <a16:creationId xmlns:a16="http://schemas.microsoft.com/office/drawing/2014/main" id="{6EC98560-524A-D664-2E0A-FCFA8FA42077}"/>
              </a:ext>
            </a:extLst>
          </p:cNvPr>
          <p:cNvSpPr txBox="1">
            <a:spLocks noGrp="1"/>
          </p:cNvSpPr>
          <p:nvPr/>
        </p:nvSpPr>
        <p:spPr>
          <a:xfrm>
            <a:off x="984455" y="3160800"/>
            <a:ext cx="10017612" cy="1109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Exo 2"/>
              <a:buNone/>
              <a:defRPr sz="4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i="1" dirty="0">
                <a:solidFill>
                  <a:srgbClr val="2B3A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Rénovation de la commande d’une carde de coton par API</a:t>
            </a:r>
            <a:endParaRPr sz="3600" i="1" dirty="0">
              <a:solidFill>
                <a:srgbClr val="2B3A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152;p33">
            <a:extLst>
              <a:ext uri="{FF2B5EF4-FFF2-40B4-BE49-F238E27FC236}">
                <a16:creationId xmlns:a16="http://schemas.microsoft.com/office/drawing/2014/main" id="{D3AA58EF-8509-3E57-2B45-E1A60097E4B3}"/>
              </a:ext>
            </a:extLst>
          </p:cNvPr>
          <p:cNvSpPr txBox="1">
            <a:spLocks noGrp="1"/>
          </p:cNvSpPr>
          <p:nvPr/>
        </p:nvSpPr>
        <p:spPr>
          <a:xfrm>
            <a:off x="2595154" y="-2171"/>
            <a:ext cx="6670766" cy="120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Université </a:t>
            </a:r>
            <a:r>
              <a:rPr lang="fr-FR" sz="18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Sousse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 Supérieur de Sciences Appliquées et de Technologie de Sousse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2021-2022</a:t>
            </a:r>
            <a:endParaRPr sz="1800" b="1" dirty="0">
              <a:solidFill>
                <a:srgbClr val="D30F6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5D7A9A8-B6ED-4F3B-C311-3A5FBD81E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34"/>
            <a:ext cx="1293662" cy="12936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27779E7-5656-E18C-F054-4D9619F1B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2067" y="-2172"/>
            <a:ext cx="1202517" cy="1202517"/>
          </a:xfrm>
          <a:prstGeom prst="rect">
            <a:avLst/>
          </a:prstGeom>
        </p:spPr>
      </p:pic>
      <p:sp>
        <p:nvSpPr>
          <p:cNvPr id="19" name="ZoneTexte 6">
            <a:extLst>
              <a:ext uri="{FF2B5EF4-FFF2-40B4-BE49-F238E27FC236}">
                <a16:creationId xmlns:a16="http://schemas.microsoft.com/office/drawing/2014/main" id="{83E61814-92A8-9E15-488A-995B671C9A75}"/>
              </a:ext>
            </a:extLst>
          </p:cNvPr>
          <p:cNvSpPr txBox="1"/>
          <p:nvPr/>
        </p:nvSpPr>
        <p:spPr>
          <a:xfrm>
            <a:off x="1293662" y="4447532"/>
            <a:ext cx="9604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 dirty="0">
                <a:solidFill>
                  <a:schemeClr val="tx1"/>
                </a:solidFill>
              </a:rPr>
              <a:t>Élaboré par :</a:t>
            </a:r>
          </a:p>
          <a:p>
            <a:pPr algn="ctr"/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Akrem BACCARI</a:t>
            </a:r>
          </a:p>
          <a:p>
            <a:pPr algn="ctr"/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Rafik AMMARI</a:t>
            </a:r>
          </a:p>
        </p:txBody>
      </p:sp>
      <p:sp>
        <p:nvSpPr>
          <p:cNvPr id="21" name="ZoneTexte 8">
            <a:extLst>
              <a:ext uri="{FF2B5EF4-FFF2-40B4-BE49-F238E27FC236}">
                <a16:creationId xmlns:a16="http://schemas.microsoft.com/office/drawing/2014/main" id="{1D408506-8881-89FA-4A38-CCB29F861248}"/>
              </a:ext>
            </a:extLst>
          </p:cNvPr>
          <p:cNvSpPr txBox="1"/>
          <p:nvPr/>
        </p:nvSpPr>
        <p:spPr>
          <a:xfrm>
            <a:off x="984455" y="5463418"/>
            <a:ext cx="6565847" cy="1287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800" b="1" dirty="0">
                <a:latin typeface="+mj-lt"/>
                <a:ea typeface="Cambria" panose="02040503050406030204" pitchFamily="18" charset="0"/>
              </a:rPr>
              <a:t>President de jury : </a:t>
            </a:r>
            <a:r>
              <a:rPr lang="en-GB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Mr Mohamed MDALLA</a:t>
            </a:r>
            <a:endParaRPr lang="fr-F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FR" sz="1800" b="1" dirty="0">
                <a:latin typeface="+mj-lt"/>
                <a:ea typeface="Cambria" panose="02040503050406030204" pitchFamily="18" charset="0"/>
              </a:rPr>
              <a:t>Encadrant universitaire : </a:t>
            </a: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Mlle Radhia CHIBANI</a:t>
            </a:r>
          </a:p>
          <a:p>
            <a:pPr>
              <a:lnSpc>
                <a:spcPct val="150000"/>
              </a:lnSpc>
            </a:pPr>
            <a:r>
              <a:rPr lang="fr-FR" sz="1800" b="1" dirty="0">
                <a:latin typeface="+mj-lt"/>
                <a:ea typeface="Cambria" panose="02040503050406030204" pitchFamily="18" charset="0"/>
              </a:rPr>
              <a:t>Encadrant professionnel : </a:t>
            </a:r>
            <a:r>
              <a:rPr lang="fr-F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Mr Abdelmajid YAZIDI </a:t>
            </a:r>
          </a:p>
        </p:txBody>
      </p:sp>
      <p:sp>
        <p:nvSpPr>
          <p:cNvPr id="22" name="ZoneTexte 12">
            <a:extLst>
              <a:ext uri="{FF2B5EF4-FFF2-40B4-BE49-F238E27FC236}">
                <a16:creationId xmlns:a16="http://schemas.microsoft.com/office/drawing/2014/main" id="{281BEE8B-10DC-518A-5DEF-AB2E9AC5A497}"/>
              </a:ext>
            </a:extLst>
          </p:cNvPr>
          <p:cNvSpPr txBox="1"/>
          <p:nvPr/>
        </p:nvSpPr>
        <p:spPr>
          <a:xfrm>
            <a:off x="8295224" y="5463418"/>
            <a:ext cx="340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8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Société d’accueil : </a:t>
            </a:r>
          </a:p>
          <a:p>
            <a:endParaRPr lang="fr-FR" sz="1800" dirty="0"/>
          </a:p>
          <a:p>
            <a:pPr algn="ctr"/>
            <a:r>
              <a:rPr lang="fr-F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Société Industrielle des Textiles </a:t>
            </a: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D71F8151-2C2C-40F6-09A0-DBAD549F5115}"/>
              </a:ext>
            </a:extLst>
          </p:cNvPr>
          <p:cNvSpPr txBox="1"/>
          <p:nvPr/>
        </p:nvSpPr>
        <p:spPr>
          <a:xfrm>
            <a:off x="4167550" y="2646338"/>
            <a:ext cx="36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latin typeface="+mj-lt"/>
                <a:cs typeface="Times New Roman" panose="02020603050405020304" pitchFamily="18" charset="0"/>
              </a:rPr>
              <a:t>Stage de fin d’études 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0B468E5-0350-3959-7884-866A02D20D0A}"/>
              </a:ext>
            </a:extLst>
          </p:cNvPr>
          <p:cNvSpPr txBox="1"/>
          <p:nvPr/>
        </p:nvSpPr>
        <p:spPr>
          <a:xfrm>
            <a:off x="1726061" y="1650443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Licence en Électronique Électrotechnique et Automatique </a:t>
            </a:r>
          </a:p>
          <a:p>
            <a:pPr algn="ctr"/>
            <a:r>
              <a:rPr lang="fr-F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Automatique et Informatique Industrielle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039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56863"/>
            <a:ext cx="5172075" cy="352153"/>
          </a:xfrm>
        </p:spPr>
        <p:txBody>
          <a:bodyPr rtlCol="0">
            <a:noAutofit/>
          </a:bodyPr>
          <a:lstStyle/>
          <a:p>
            <a:pPr rtl="0"/>
            <a:r>
              <a:rPr lang="fr-FR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10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3B8DBB9-0E8B-74CE-1E27-63DD59E52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40000"/>
          </a:blip>
          <a:srcRect t="3963"/>
          <a:stretch/>
        </p:blipFill>
        <p:spPr>
          <a:xfrm>
            <a:off x="74409" y="1472333"/>
            <a:ext cx="7770563" cy="5347854"/>
          </a:xfrm>
          <a:prstGeom prst="rect">
            <a:avLst/>
          </a:prstGeom>
          <a:effectLst/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0B812196-5B52-7797-E557-D1CCC78E6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855986"/>
              </p:ext>
            </p:extLst>
          </p:nvPr>
        </p:nvGraphicFramePr>
        <p:xfrm>
          <a:off x="7968343" y="1348508"/>
          <a:ext cx="412070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164">
                  <a:extLst>
                    <a:ext uri="{9D8B030D-6E8A-4147-A177-3AD203B41FA5}">
                      <a16:colId xmlns:a16="http://schemas.microsoft.com/office/drawing/2014/main" val="4091307661"/>
                    </a:ext>
                  </a:extLst>
                </a:gridCol>
                <a:gridCol w="3256538">
                  <a:extLst>
                    <a:ext uri="{9D8B030D-6E8A-4147-A177-3AD203B41FA5}">
                      <a16:colId xmlns:a16="http://schemas.microsoft.com/office/drawing/2014/main" val="3444899741"/>
                    </a:ext>
                  </a:extLst>
                </a:gridCol>
              </a:tblGrid>
              <a:tr h="269295"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fr-FR" sz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Symbole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0000"/>
                        </a:lnSpc>
                      </a:pPr>
                      <a:r>
                        <a:rPr lang="fr-FR" sz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Désignation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92109"/>
                  </a:ext>
                </a:extLst>
              </a:tr>
              <a:tr h="3889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effectLst/>
                        </a:rPr>
                        <a:t>KM1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Contacteur moteur principal à partir de la ligne 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82289"/>
                  </a:ext>
                </a:extLst>
              </a:tr>
              <a:tr h="3889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effectLst/>
                        </a:rPr>
                        <a:t>KM2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Contacteur moteur principal en marche étoile  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39301"/>
                  </a:ext>
                </a:extLst>
              </a:tr>
              <a:tr h="3889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effectLst/>
                        </a:rPr>
                        <a:t>KM3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Contacteur moteur principal en marche triangle  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461148"/>
                  </a:ext>
                </a:extLst>
              </a:tr>
              <a:tr h="1944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effectLst/>
                        </a:rPr>
                        <a:t>KM4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Contacteur moteur brosse chapeau 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981176"/>
                  </a:ext>
                </a:extLst>
              </a:tr>
              <a:tr h="1944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>
                          <a:solidFill>
                            <a:schemeClr val="tx1"/>
                          </a:solidFill>
                          <a:effectLst/>
                        </a:rPr>
                        <a:t>KM5</a:t>
                      </a:r>
                      <a:endParaRPr lang="fr-FR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Contacteur moteur brosse peigneur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291723"/>
                  </a:ext>
                </a:extLst>
              </a:tr>
              <a:tr h="3889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>
                          <a:solidFill>
                            <a:schemeClr val="tx1"/>
                          </a:solidFill>
                          <a:effectLst/>
                        </a:rPr>
                        <a:t>KM8</a:t>
                      </a:r>
                      <a:endParaRPr lang="fr-FR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Contacteur moteur cylindre alimentaire en arrière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3027498"/>
                  </a:ext>
                </a:extLst>
              </a:tr>
              <a:tr h="3889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>
                          <a:solidFill>
                            <a:schemeClr val="tx1"/>
                          </a:solidFill>
                          <a:effectLst/>
                        </a:rPr>
                        <a:t>KM9</a:t>
                      </a:r>
                      <a:endParaRPr lang="fr-FR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Contacteur pour moteur cylindre alimentaire en avant 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239319"/>
                  </a:ext>
                </a:extLst>
              </a:tr>
              <a:tr h="1944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effectLst/>
                        </a:rPr>
                        <a:t>KM10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Contacteur ventilateur de la FBK 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847253"/>
                  </a:ext>
                </a:extLst>
              </a:tr>
              <a:tr h="1944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effectLst/>
                        </a:rPr>
                        <a:t>KM11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Contacteur moteur volant de la FBK . 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042209"/>
                  </a:ext>
                </a:extLst>
              </a:tr>
              <a:tr h="1944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>
                          <a:solidFill>
                            <a:schemeClr val="tx1"/>
                          </a:solidFill>
                          <a:effectLst/>
                        </a:rPr>
                        <a:t>1M9</a:t>
                      </a:r>
                      <a:endParaRPr lang="fr-FR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Moteur peigneur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392010"/>
                  </a:ext>
                </a:extLst>
              </a:tr>
              <a:tr h="1944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>
                          <a:solidFill>
                            <a:schemeClr val="tx1"/>
                          </a:solidFill>
                          <a:effectLst/>
                        </a:rPr>
                        <a:t>1.7M201</a:t>
                      </a:r>
                      <a:endParaRPr lang="fr-FR" sz="1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Moteur alimentation FBK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470394"/>
                  </a:ext>
                </a:extLst>
              </a:tr>
              <a:tr h="3590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fr-FR" sz="1200" b="1" dirty="0">
                          <a:solidFill>
                            <a:schemeClr val="tx1"/>
                          </a:solidFill>
                          <a:effectLst/>
                        </a:rPr>
                        <a:t>Electrovanne Y5</a:t>
                      </a:r>
                      <a:endParaRPr lang="fr-FR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fr-FR" sz="1300" dirty="0">
                          <a:solidFill>
                            <a:schemeClr val="tx1"/>
                          </a:solidFill>
                          <a:effectLst/>
                        </a:rPr>
                        <a:t>Lubrifier les chapeaux  mobiles du tambour </a:t>
                      </a:r>
                      <a:endParaRPr lang="fr-FR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040754"/>
                  </a:ext>
                </a:extLst>
              </a:tr>
              <a:tr h="38898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m1</a:t>
                      </a:r>
                      <a:endParaRPr lang="fr-F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3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Mettre en marche le moteur principal et la brosse chapeau  </a:t>
                      </a:r>
                      <a:endParaRPr lang="fr-FR" sz="1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319942"/>
                  </a:ext>
                </a:extLst>
              </a:tr>
              <a:tr h="19449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1" u="none" strike="noStrike" cap="none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m2</a:t>
                      </a:r>
                      <a:endParaRPr lang="fr-FR" sz="1200" b="1" i="0" u="none" strike="noStrike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3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Mettre en marche les autres  moteurs</a:t>
                      </a:r>
                      <a:endParaRPr lang="fr-FR" sz="1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670739"/>
                  </a:ext>
                </a:extLst>
              </a:tr>
              <a:tr h="19449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a1</a:t>
                      </a:r>
                      <a:endParaRPr lang="fr-F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3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Bouton d’arrêt de toute la machine</a:t>
                      </a:r>
                      <a:endParaRPr lang="fr-FR" sz="1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415862"/>
                  </a:ext>
                </a:extLst>
              </a:tr>
              <a:tr h="38898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1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a2</a:t>
                      </a:r>
                      <a:endParaRPr lang="fr-FR" sz="1200" b="1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3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Bouton d’arrêt des moteurs sauf moteur principal et brosse chapeau</a:t>
                      </a:r>
                      <a:endParaRPr lang="fr-FR" sz="13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664730"/>
                  </a:ext>
                </a:extLst>
              </a:tr>
            </a:tbl>
          </a:graphicData>
        </a:graphic>
      </p:graphicFrame>
      <p:sp>
        <p:nvSpPr>
          <p:cNvPr id="10" name="ZoneTexte 14">
            <a:extLst>
              <a:ext uri="{FF2B5EF4-FFF2-40B4-BE49-F238E27FC236}">
                <a16:creationId xmlns:a16="http://schemas.microsoft.com/office/drawing/2014/main" id="{5F980B14-0AD7-C8D4-4192-E0526FFAF97C}"/>
              </a:ext>
            </a:extLst>
          </p:cNvPr>
          <p:cNvSpPr txBox="1"/>
          <p:nvPr/>
        </p:nvSpPr>
        <p:spPr>
          <a:xfrm>
            <a:off x="3011046" y="1133064"/>
            <a:ext cx="4053330" cy="43088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 w="539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D30F64"/>
              </a:buClr>
              <a:buSzPct val="110000"/>
            </a:pPr>
            <a:r>
              <a:rPr lang="fr-FR" sz="22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Grafcet de production normale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BCEC3D-F708-296B-52A0-C0920901DE61}"/>
              </a:ext>
            </a:extLst>
          </p:cNvPr>
          <p:cNvSpPr txBox="1"/>
          <p:nvPr/>
        </p:nvSpPr>
        <p:spPr>
          <a:xfrm>
            <a:off x="8244615" y="1043479"/>
            <a:ext cx="384443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D30F64"/>
              </a:buClr>
              <a:buSzPct val="110000"/>
            </a:pPr>
            <a:r>
              <a:rPr lang="fr-FR" sz="13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d’affectations des entrées et sorties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E812C195-8B2C-9354-2230-3ED54F064072}"/>
              </a:ext>
            </a:extLst>
          </p:cNvPr>
          <p:cNvSpPr txBox="1">
            <a:spLocks/>
          </p:cNvSpPr>
          <p:nvPr/>
        </p:nvSpPr>
        <p:spPr>
          <a:xfrm>
            <a:off x="74409" y="593212"/>
            <a:ext cx="4508870" cy="413625"/>
          </a:xfrm>
          <a:prstGeom prst="rect">
            <a:avLst/>
          </a:prstGeom>
          <a:solidFill>
            <a:srgbClr val="FFFF00"/>
          </a:solidFill>
          <a:ln w="57150">
            <a:solidFill>
              <a:schemeClr val="accent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C00000"/>
                </a:solidFill>
              </a:rPr>
              <a:t>Grafcets de la carde de coton</a:t>
            </a:r>
          </a:p>
        </p:txBody>
      </p:sp>
    </p:spTree>
    <p:extLst>
      <p:ext uri="{BB962C8B-B14F-4D97-AF65-F5344CB8AC3E}">
        <p14:creationId xmlns:p14="http://schemas.microsoft.com/office/powerpoint/2010/main" val="998406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6" y="-57969"/>
            <a:ext cx="5709920" cy="524711"/>
          </a:xfrm>
          <a:effectLst/>
        </p:spPr>
        <p:txBody>
          <a:bodyPr rtlCol="0">
            <a:normAutofit/>
          </a:bodyPr>
          <a:lstStyle/>
          <a:p>
            <a:pPr rtl="0"/>
            <a:r>
              <a:rPr lang="fr-FR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11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66DE8ED-5F7E-1302-D1CD-19C1502D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5" y="1912151"/>
            <a:ext cx="5444991" cy="3133924"/>
          </a:xfrm>
          <a:prstGeom prst="rect">
            <a:avLst/>
          </a:prstGeom>
          <a:effectLst/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8045FA48-48B7-C983-2B37-56BD2E4FB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73235"/>
              </p:ext>
            </p:extLst>
          </p:nvPr>
        </p:nvGraphicFramePr>
        <p:xfrm>
          <a:off x="7086720" y="1912150"/>
          <a:ext cx="4554108" cy="34058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7304">
                  <a:extLst>
                    <a:ext uri="{9D8B030D-6E8A-4147-A177-3AD203B41FA5}">
                      <a16:colId xmlns:a16="http://schemas.microsoft.com/office/drawing/2014/main" val="2389691924"/>
                    </a:ext>
                  </a:extLst>
                </a:gridCol>
                <a:gridCol w="3466804">
                  <a:extLst>
                    <a:ext uri="{9D8B030D-6E8A-4147-A177-3AD203B41FA5}">
                      <a16:colId xmlns:a16="http://schemas.microsoft.com/office/drawing/2014/main" val="2700791413"/>
                    </a:ext>
                  </a:extLst>
                </a:gridCol>
              </a:tblGrid>
              <a:tr h="34902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Symbole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Désignation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786143"/>
                  </a:ext>
                </a:extLst>
              </a:tr>
              <a:tr h="47878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 de la porte gauche de la FBK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4601042"/>
                  </a:ext>
                </a:extLst>
              </a:tr>
              <a:tr h="47878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gauche de la FBK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205864"/>
                  </a:ext>
                </a:extLst>
              </a:tr>
              <a:tr h="47878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droite FBK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9807176"/>
                  </a:ext>
                </a:extLst>
              </a:tr>
              <a:tr h="47878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droite FBK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4951057"/>
                  </a:ext>
                </a:extLst>
              </a:tr>
              <a:tr h="23939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SPDFBK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S021+S022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462126"/>
                  </a:ext>
                </a:extLst>
              </a:tr>
              <a:tr h="23939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SPGFBK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S010+S032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3952308"/>
                  </a:ext>
                </a:extLst>
              </a:tr>
              <a:tr h="66293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Lampe de signalisation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Signale lorsque les portes sont ouvertes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698521"/>
                  </a:ext>
                </a:extLst>
              </a:tr>
            </a:tbl>
          </a:graphicData>
        </a:graphic>
      </p:graphicFrame>
      <p:sp>
        <p:nvSpPr>
          <p:cNvPr id="12" name="ZoneTexte 14">
            <a:extLst>
              <a:ext uri="{FF2B5EF4-FFF2-40B4-BE49-F238E27FC236}">
                <a16:creationId xmlns:a16="http://schemas.microsoft.com/office/drawing/2014/main" id="{79312BA3-B819-CFB7-B01E-41570C531965}"/>
              </a:ext>
            </a:extLst>
          </p:cNvPr>
          <p:cNvSpPr txBox="1"/>
          <p:nvPr/>
        </p:nvSpPr>
        <p:spPr>
          <a:xfrm>
            <a:off x="400219" y="974002"/>
            <a:ext cx="5076565" cy="43088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 w="539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D30F64"/>
              </a:buClr>
              <a:buSzPct val="110000"/>
            </a:pPr>
            <a:r>
              <a:rPr lang="fr-FR" sz="22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Grafcet de sécurité des portes de la FBK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F943365-B910-EE33-55E3-A76C8B76D9C1}"/>
              </a:ext>
            </a:extLst>
          </p:cNvPr>
          <p:cNvSpPr txBox="1"/>
          <p:nvPr/>
        </p:nvSpPr>
        <p:spPr>
          <a:xfrm>
            <a:off x="7086720" y="1619762"/>
            <a:ext cx="44917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D30F64"/>
              </a:buClr>
              <a:buSzPct val="110000"/>
            </a:pPr>
            <a:r>
              <a:rPr lang="fr-FR" sz="13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d’affectations des entrées et sorties</a:t>
            </a:r>
          </a:p>
        </p:txBody>
      </p:sp>
    </p:spTree>
    <p:extLst>
      <p:ext uri="{BB962C8B-B14F-4D97-AF65-F5344CB8AC3E}">
        <p14:creationId xmlns:p14="http://schemas.microsoft.com/office/powerpoint/2010/main" val="1253423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30" y="76292"/>
            <a:ext cx="5207725" cy="407498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2400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12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34EC3B7-7BCA-09CA-BA06-EABA746B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3" y="2275502"/>
            <a:ext cx="5631921" cy="2725123"/>
          </a:xfrm>
          <a:prstGeom prst="rect">
            <a:avLst/>
          </a:prstGeom>
          <a:effectLst/>
        </p:spPr>
      </p:pic>
      <p:sp>
        <p:nvSpPr>
          <p:cNvPr id="10" name="ZoneTexte 14">
            <a:extLst>
              <a:ext uri="{FF2B5EF4-FFF2-40B4-BE49-F238E27FC236}">
                <a16:creationId xmlns:a16="http://schemas.microsoft.com/office/drawing/2014/main" id="{99F08110-3C31-5435-2396-EA7B4DB5B333}"/>
              </a:ext>
            </a:extLst>
          </p:cNvPr>
          <p:cNvSpPr txBox="1"/>
          <p:nvPr/>
        </p:nvSpPr>
        <p:spPr>
          <a:xfrm>
            <a:off x="257958" y="1197540"/>
            <a:ext cx="3291823" cy="43088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 w="539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D30F64"/>
              </a:buClr>
              <a:buSzPct val="110000"/>
            </a:pPr>
            <a:r>
              <a:rPr lang="fr-FR" sz="22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Grafcet d’arrêt d’urgence </a:t>
            </a: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2E753258-B3C5-2A05-2E09-8FBDDA5C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51787"/>
              </p:ext>
            </p:extLst>
          </p:nvPr>
        </p:nvGraphicFramePr>
        <p:xfrm>
          <a:off x="5905501" y="1647825"/>
          <a:ext cx="5762624" cy="3958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291">
                  <a:extLst>
                    <a:ext uri="{9D8B030D-6E8A-4147-A177-3AD203B41FA5}">
                      <a16:colId xmlns:a16="http://schemas.microsoft.com/office/drawing/2014/main" val="392202617"/>
                    </a:ext>
                  </a:extLst>
                </a:gridCol>
                <a:gridCol w="4775333">
                  <a:extLst>
                    <a:ext uri="{9D8B030D-6E8A-4147-A177-3AD203B41FA5}">
                      <a16:colId xmlns:a16="http://schemas.microsoft.com/office/drawing/2014/main" val="2028203837"/>
                    </a:ext>
                  </a:extLst>
                </a:gridCol>
              </a:tblGrid>
              <a:tr h="28274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Symbole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Désignation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62920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S11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1 à droite d’ATK 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133717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S12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2 à droite d’ATK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463448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S13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3 à droite d’ATK 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169230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S14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4 à droite d’ATK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178695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S15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5 à droite d’ATK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141277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S21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1 à gauche d’ATK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56789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S22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2 à gauche d’ATK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105293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S23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fin de course de la porte  3 et 4 à gauche d’ATK 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809718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B02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vitesse du briseur 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875276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1B13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vitesse  du peigneur 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631296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B4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9067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vitesse du grand tambour 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041028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1B14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de vitesse du moteur cylindre alimentaire 1M10  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829641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SPGATK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S21+S22+S23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543068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SPDATK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S11+S12+S13+S14+S15</a:t>
                      </a:r>
                      <a:endParaRPr lang="fr-FR" sz="13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784852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CVATK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1B14+B4+1B13+B02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33345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Bouton d’arrêt d’urgence sur pupitre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598274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Bouton d’arrêt d’urgence a l’extrémité droite de la machine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51272"/>
                  </a:ext>
                </a:extLst>
              </a:tr>
              <a:tr h="20420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S4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Bouton d’arrêt d’urgence a l’extrémité gauche de la machine</a:t>
                      </a:r>
                    </a:p>
                  </a:txBody>
                  <a:tcPr marL="51076" marR="510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749165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B2E0018D-E571-A28D-F387-A5CFB4D1EACF}"/>
              </a:ext>
            </a:extLst>
          </p:cNvPr>
          <p:cNvSpPr txBox="1"/>
          <p:nvPr/>
        </p:nvSpPr>
        <p:spPr>
          <a:xfrm>
            <a:off x="6096000" y="1308503"/>
            <a:ext cx="449179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D30F64"/>
              </a:buClr>
              <a:buSzPct val="110000"/>
            </a:pPr>
            <a:r>
              <a:rPr lang="fr-FR" sz="13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d’affectations des entrées et des sorties</a:t>
            </a:r>
          </a:p>
        </p:txBody>
      </p:sp>
    </p:spTree>
    <p:extLst>
      <p:ext uri="{BB962C8B-B14F-4D97-AF65-F5344CB8AC3E}">
        <p14:creationId xmlns:p14="http://schemas.microsoft.com/office/powerpoint/2010/main" val="3301590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61" y="0"/>
            <a:ext cx="5816339" cy="524711"/>
          </a:xfrm>
        </p:spPr>
        <p:txBody>
          <a:bodyPr rtlCol="0">
            <a:normAutofit/>
          </a:bodyPr>
          <a:lstStyle/>
          <a:p>
            <a:pPr rtl="0"/>
            <a:r>
              <a:rPr lang="fr-FR" sz="2000" dirty="0"/>
              <a:t>Automatisation de la carde de coton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13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8471667-0DE5-D797-47C6-202D3E741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04" y="1658929"/>
            <a:ext cx="10259195" cy="3875095"/>
          </a:xfrm>
          <a:prstGeom prst="rect">
            <a:avLst/>
          </a:prstGeom>
          <a:effectLst/>
        </p:spPr>
      </p:pic>
      <p:sp>
        <p:nvSpPr>
          <p:cNvPr id="9" name="ZoneTexte 14">
            <a:extLst>
              <a:ext uri="{FF2B5EF4-FFF2-40B4-BE49-F238E27FC236}">
                <a16:creationId xmlns:a16="http://schemas.microsoft.com/office/drawing/2014/main" id="{DD35CF4C-227A-D551-CA38-99EACC03A109}"/>
              </a:ext>
            </a:extLst>
          </p:cNvPr>
          <p:cNvSpPr txBox="1"/>
          <p:nvPr/>
        </p:nvSpPr>
        <p:spPr>
          <a:xfrm>
            <a:off x="360410" y="893089"/>
            <a:ext cx="2396277" cy="43088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 w="539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D30F64"/>
              </a:buClr>
              <a:buSzPct val="110000"/>
            </a:pPr>
            <a:r>
              <a:rPr lang="fr-FR" sz="22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Grafcet de défauts </a:t>
            </a:r>
          </a:p>
        </p:txBody>
      </p:sp>
    </p:spTree>
    <p:extLst>
      <p:ext uri="{BB962C8B-B14F-4D97-AF65-F5344CB8AC3E}">
        <p14:creationId xmlns:p14="http://schemas.microsoft.com/office/powerpoint/2010/main" val="335168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61" y="0"/>
            <a:ext cx="5816339" cy="524711"/>
          </a:xfrm>
        </p:spPr>
        <p:txBody>
          <a:bodyPr rtlCol="0">
            <a:normAutofit/>
          </a:bodyPr>
          <a:lstStyle/>
          <a:p>
            <a:pPr rtl="0"/>
            <a:r>
              <a:rPr lang="fr-FR" sz="2000" dirty="0"/>
              <a:t>Automatisation de la carde de coton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14</a:t>
            </a:fld>
            <a:endParaRPr lang="fr-FR" dirty="0"/>
          </a:p>
        </p:txBody>
      </p:sp>
      <p:sp>
        <p:nvSpPr>
          <p:cNvPr id="9" name="ZoneTexte 14">
            <a:extLst>
              <a:ext uri="{FF2B5EF4-FFF2-40B4-BE49-F238E27FC236}">
                <a16:creationId xmlns:a16="http://schemas.microsoft.com/office/drawing/2014/main" id="{DD35CF4C-227A-D551-CA38-99EACC03A109}"/>
              </a:ext>
            </a:extLst>
          </p:cNvPr>
          <p:cNvSpPr txBox="1"/>
          <p:nvPr/>
        </p:nvSpPr>
        <p:spPr>
          <a:xfrm>
            <a:off x="279661" y="819047"/>
            <a:ext cx="2396277" cy="43088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 w="539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D30F64"/>
              </a:buClr>
              <a:buSzPct val="110000"/>
            </a:pPr>
            <a:r>
              <a:rPr lang="fr-FR" sz="22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Grafcet de défauts 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8DA5F3F-47D6-AA3F-9BC9-7925DD950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16889"/>
              </p:ext>
            </p:extLst>
          </p:nvPr>
        </p:nvGraphicFramePr>
        <p:xfrm>
          <a:off x="3187830" y="1644454"/>
          <a:ext cx="5729417" cy="5024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768">
                  <a:extLst>
                    <a:ext uri="{9D8B030D-6E8A-4147-A177-3AD203B41FA5}">
                      <a16:colId xmlns:a16="http://schemas.microsoft.com/office/drawing/2014/main" val="161260689"/>
                    </a:ext>
                  </a:extLst>
                </a:gridCol>
                <a:gridCol w="4884649">
                  <a:extLst>
                    <a:ext uri="{9D8B030D-6E8A-4147-A177-3AD203B41FA5}">
                      <a16:colId xmlns:a16="http://schemas.microsoft.com/office/drawing/2014/main" val="1946850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Symbole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noProof="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Désignation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842513"/>
                  </a:ext>
                </a:extLst>
              </a:tr>
              <a:tr h="3263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B7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capacitif de surveillance matière situé à gauche de l’ATK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120134"/>
                  </a:ext>
                </a:extLst>
              </a:tr>
              <a:tr h="3263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Capteur capacitif de surveillance matière situé à droite de l’ATK  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4134"/>
                  </a:ext>
                </a:extLst>
              </a:tr>
              <a:tr h="16316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Q1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Disjoncteur principal du moteur principal (ATK)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873630"/>
                  </a:ext>
                </a:extLst>
              </a:tr>
              <a:tr h="16316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Disjoncteur du moteur brosse chapeau (ATK)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56236"/>
                  </a:ext>
                </a:extLst>
              </a:tr>
              <a:tr h="16316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Q5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Disjoncteur du moteur brosse peigneur (ATK)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086565"/>
                  </a:ext>
                </a:extLst>
              </a:tr>
              <a:tr h="16316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Q10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Disjoncteur du moteur ventilateur de la FBK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7675342"/>
                  </a:ext>
                </a:extLst>
              </a:tr>
              <a:tr h="16316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Q11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Disjoncteur du moteur volant de la FBK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582921"/>
                  </a:ext>
                </a:extLst>
              </a:tr>
              <a:tr h="16316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Q20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Disjoncteur d’alimentation en courant primaire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178947"/>
                  </a:ext>
                </a:extLst>
              </a:tr>
              <a:tr h="16316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Relais thermique du moteur peigneur (ATK)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007210"/>
                  </a:ext>
                </a:extLst>
              </a:tr>
              <a:tr h="3263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F2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Relais thermique du moteur cylindre alimentaire (ATK)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34349"/>
                  </a:ext>
                </a:extLst>
              </a:tr>
              <a:tr h="3263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F3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Relais thermique du moteur d’alimentation du (FBK)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2604"/>
                  </a:ext>
                </a:extLst>
              </a:tr>
              <a:tr h="3263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F7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Appareil protecteur de l’échauffement du moteur de tambour (ATK)  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624098"/>
                  </a:ext>
                </a:extLst>
              </a:tr>
              <a:tr h="3263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Reset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Effacer le défaut après chaque réparation de la panne </a:t>
                      </a:r>
                    </a:p>
                  </a:txBody>
                  <a:tcPr marL="49076" marR="4907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0526252"/>
                  </a:ext>
                </a:extLst>
              </a:tr>
              <a:tr h="22808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signaler l’apparition d’un défaut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07777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défaut dans le moteur principal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52547"/>
                  </a:ext>
                </a:extLst>
              </a:tr>
              <a:tr h="32632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défaut blocage matière dans le moteur cylindre alimentaire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567792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défaut de surcharge dans les moteurs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861357"/>
                  </a:ext>
                </a:extLst>
              </a:tr>
              <a:tr h="30122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fr-FR" sz="12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tabLst>
                          <a:tab pos="640080" algn="l"/>
                        </a:tabLst>
                      </a:pPr>
                      <a:r>
                        <a:rPr lang="fr-FR" sz="13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Défaut surcharge de l’un des moteurs de la FBK.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152150"/>
                  </a:ext>
                </a:extLst>
              </a:tr>
            </a:tbl>
          </a:graphicData>
        </a:graphic>
      </p:graphicFrame>
      <p:sp>
        <p:nvSpPr>
          <p:cNvPr id="11" name="ZoneTexte 10">
            <a:extLst>
              <a:ext uri="{FF2B5EF4-FFF2-40B4-BE49-F238E27FC236}">
                <a16:creationId xmlns:a16="http://schemas.microsoft.com/office/drawing/2014/main" id="{EEC192EE-B6D2-CB8C-48DC-CFD6A6B77387}"/>
              </a:ext>
            </a:extLst>
          </p:cNvPr>
          <p:cNvSpPr txBox="1"/>
          <p:nvPr/>
        </p:nvSpPr>
        <p:spPr>
          <a:xfrm>
            <a:off x="3750622" y="1249934"/>
            <a:ext cx="396462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D30F64"/>
              </a:buClr>
              <a:buSzPct val="110000"/>
            </a:pPr>
            <a:r>
              <a:rPr lang="fr-FR" sz="13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d’affectations des entrées et sorties </a:t>
            </a:r>
          </a:p>
        </p:txBody>
      </p:sp>
    </p:spTree>
    <p:extLst>
      <p:ext uri="{BB962C8B-B14F-4D97-AF65-F5344CB8AC3E}">
        <p14:creationId xmlns:p14="http://schemas.microsoft.com/office/powerpoint/2010/main" val="2106054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2" y="28575"/>
            <a:ext cx="8580363" cy="445262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15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AB9C23-249E-88A7-6197-5E732624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36" y="1958876"/>
            <a:ext cx="3175347" cy="3175347"/>
          </a:xfrm>
          <a:prstGeom prst="rect">
            <a:avLst/>
          </a:prstGeom>
        </p:spPr>
      </p:pic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A320ACA2-8F50-CE60-283F-8C711ED19569}"/>
              </a:ext>
            </a:extLst>
          </p:cNvPr>
          <p:cNvSpPr txBox="1">
            <a:spLocks/>
          </p:cNvSpPr>
          <p:nvPr/>
        </p:nvSpPr>
        <p:spPr>
          <a:xfrm>
            <a:off x="447801" y="1117445"/>
            <a:ext cx="5513970" cy="445262"/>
          </a:xfrm>
          <a:prstGeom prst="rect">
            <a:avLst/>
          </a:prstGeom>
          <a:solidFill>
            <a:srgbClr val="FFFF00"/>
          </a:solidFill>
          <a:ln w="57150">
            <a:solidFill>
              <a:schemeClr val="accent6"/>
            </a:solidFill>
          </a:ln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rgbClr val="C00000"/>
                </a:solidFill>
              </a:rPr>
              <a:t>Automate OMRON CP1L-M30DR-A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CC2AE71-C47D-A463-5CFE-AADB69F4E584}"/>
              </a:ext>
            </a:extLst>
          </p:cNvPr>
          <p:cNvSpPr/>
          <p:nvPr/>
        </p:nvSpPr>
        <p:spPr>
          <a:xfrm>
            <a:off x="5631023" y="2722017"/>
            <a:ext cx="5256141" cy="2046342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d’entrée numérique : 18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de sorties numériques : 12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Tension d’alimentation : 24V DC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Capacité de mémoire de données : 32K  </a:t>
            </a: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2482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F9FF0-908D-D709-BB98-6A26699E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7216" y="59353"/>
            <a:ext cx="5888962" cy="431178"/>
          </a:xfrm>
        </p:spPr>
        <p:txBody>
          <a:bodyPr>
            <a:normAutofit/>
          </a:bodyPr>
          <a:lstStyle/>
          <a:p>
            <a:r>
              <a:rPr lang="fr-FR" sz="2400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215BE7-38D5-0C14-10E0-E70691D3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fr-FR" noProof="0" smtClean="0"/>
              <a:t>16</a:t>
            </a:fld>
            <a:endParaRPr lang="fr-FR" noProof="0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9A71B1D8-7A11-CD11-C977-722860CEAF9E}"/>
              </a:ext>
            </a:extLst>
          </p:cNvPr>
          <p:cNvSpPr txBox="1">
            <a:spLocks/>
          </p:cNvSpPr>
          <p:nvPr/>
        </p:nvSpPr>
        <p:spPr>
          <a:xfrm>
            <a:off x="1357782" y="771522"/>
            <a:ext cx="8619522" cy="52471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rgbClr val="C00000"/>
                </a:solidFill>
              </a:rPr>
              <a:t>Schéma électrique de câblage des entrées de l’automate</a:t>
            </a:r>
          </a:p>
        </p:txBody>
      </p:sp>
      <p:sp>
        <p:nvSpPr>
          <p:cNvPr id="10" name="Espace réservé du texte 24">
            <a:extLst>
              <a:ext uri="{FF2B5EF4-FFF2-40B4-BE49-F238E27FC236}">
                <a16:creationId xmlns:a16="http://schemas.microsoft.com/office/drawing/2014/main" id="{C59125FE-66B4-277D-2B28-7046AD4432DD}"/>
              </a:ext>
            </a:extLst>
          </p:cNvPr>
          <p:cNvSpPr txBox="1">
            <a:spLocks/>
          </p:cNvSpPr>
          <p:nvPr/>
        </p:nvSpPr>
        <p:spPr>
          <a:xfrm>
            <a:off x="9391650" y="1184646"/>
            <a:ext cx="2801234" cy="31862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fr-FR" sz="1800" dirty="0">
                <a:solidFill>
                  <a:schemeClr val="tx1"/>
                </a:solidFill>
              </a:rPr>
              <a:t>Adressage des entrées </a:t>
            </a:r>
          </a:p>
          <a:p>
            <a:pPr algn="just">
              <a:lnSpc>
                <a:spcPct val="100000"/>
              </a:lnSpc>
            </a:pPr>
            <a:r>
              <a:rPr lang="fr-FR" sz="1800" dirty="0">
                <a:solidFill>
                  <a:schemeClr val="tx1"/>
                </a:solidFill>
              </a:rPr>
              <a:t>CVATK: 0.08</a:t>
            </a:r>
          </a:p>
          <a:p>
            <a:pPr algn="just">
              <a:lnSpc>
                <a:spcPct val="100000"/>
              </a:lnSpc>
            </a:pPr>
            <a:r>
              <a:rPr lang="fr-FR" sz="1800" dirty="0">
                <a:solidFill>
                  <a:schemeClr val="tx1"/>
                </a:solidFill>
              </a:rPr>
              <a:t>SPDFBK: 0.09</a:t>
            </a:r>
          </a:p>
          <a:p>
            <a:pPr algn="just">
              <a:lnSpc>
                <a:spcPct val="100000"/>
              </a:lnSpc>
            </a:pPr>
            <a:r>
              <a:rPr lang="fr-FR" sz="1800" dirty="0">
                <a:solidFill>
                  <a:schemeClr val="tx1"/>
                </a:solidFill>
              </a:rPr>
              <a:t>SPGFBK: 0.10</a:t>
            </a:r>
          </a:p>
          <a:p>
            <a:pPr algn="just">
              <a:lnSpc>
                <a:spcPct val="100000"/>
              </a:lnSpc>
            </a:pPr>
            <a:r>
              <a:rPr lang="fr-FR" sz="1800" dirty="0">
                <a:solidFill>
                  <a:schemeClr val="tx1"/>
                </a:solidFill>
              </a:rPr>
              <a:t>Q1+F7: 0.11</a:t>
            </a:r>
          </a:p>
          <a:p>
            <a:pPr algn="just">
              <a:lnSpc>
                <a:spcPct val="100000"/>
              </a:lnSpc>
            </a:pPr>
            <a:r>
              <a:rPr lang="fr-FR" sz="1800" dirty="0">
                <a:solidFill>
                  <a:schemeClr val="tx1"/>
                </a:solidFill>
              </a:rPr>
              <a:t>F1+F2+Q4+Q5+Q20: 1.00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917A01B-7BFC-32DB-29F5-EA4EFD73808C}"/>
              </a:ext>
            </a:extLst>
          </p:cNvPr>
          <p:cNvSpPr txBox="1"/>
          <p:nvPr/>
        </p:nvSpPr>
        <p:spPr>
          <a:xfrm>
            <a:off x="9475975" y="4110185"/>
            <a:ext cx="26311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lang="fr-FR" dirty="0"/>
              <a:t>Q10+Q11+F3: 1.01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B7+B8: 1.02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Bouton B: 1.03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Commutateur C: 1.04</a:t>
            </a:r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155FC47-CEB8-2126-6FE7-B99181BE0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03385" y="-547170"/>
            <a:ext cx="5236624" cy="89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36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F9FF0-908D-D709-BB98-6A26699E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940" y="-49184"/>
            <a:ext cx="6465750" cy="524711"/>
          </a:xfrm>
        </p:spPr>
        <p:txBody>
          <a:bodyPr>
            <a:normAutofit/>
          </a:bodyPr>
          <a:lstStyle/>
          <a:p>
            <a:r>
              <a:rPr lang="fr-FR" sz="2400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215BE7-38D5-0C14-10E0-E70691D3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fr-FR" noProof="0" smtClean="0"/>
              <a:t>17</a:t>
            </a:fld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AAB68B9-9160-5A71-8C87-7ECDDB47C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15112" y="-846322"/>
            <a:ext cx="5148785" cy="951864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D2BD79-91D5-2FAE-B3E4-6845C165D23A}"/>
              </a:ext>
            </a:extLst>
          </p:cNvPr>
          <p:cNvSpPr txBox="1"/>
          <p:nvPr/>
        </p:nvSpPr>
        <p:spPr>
          <a:xfrm>
            <a:off x="9665002" y="1592228"/>
            <a:ext cx="3104344" cy="37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lang="fr-FR" dirty="0"/>
              <a:t>Adressage des entrées 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Reset: 0.00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m1: 0.01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m2: 0.02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a1: 0.03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a2: 0.04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S1+S2+S3: 0.05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SPDATK: 0.06</a:t>
            </a:r>
          </a:p>
          <a:p>
            <a:pPr algn="just">
              <a:spcBef>
                <a:spcPts val="1000"/>
              </a:spcBef>
            </a:pPr>
            <a:r>
              <a:rPr lang="fr-FR" dirty="0"/>
              <a:t>SPGATK: 0.07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A1D2EB9A-8BD5-880A-5D01-281710578238}"/>
              </a:ext>
            </a:extLst>
          </p:cNvPr>
          <p:cNvSpPr txBox="1">
            <a:spLocks/>
          </p:cNvSpPr>
          <p:nvPr/>
        </p:nvSpPr>
        <p:spPr>
          <a:xfrm>
            <a:off x="1357782" y="771522"/>
            <a:ext cx="8619522" cy="52471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rgbClr val="C00000"/>
                </a:solidFill>
              </a:rPr>
              <a:t>Schéma électrique de câblage des entrées de l’automate</a:t>
            </a:r>
          </a:p>
        </p:txBody>
      </p:sp>
    </p:spTree>
    <p:extLst>
      <p:ext uri="{BB962C8B-B14F-4D97-AF65-F5344CB8AC3E}">
        <p14:creationId xmlns:p14="http://schemas.microsoft.com/office/powerpoint/2010/main" val="385506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4" y="0"/>
            <a:ext cx="6063388" cy="439105"/>
          </a:xfrm>
        </p:spPr>
        <p:txBody>
          <a:bodyPr rtlCol="0">
            <a:normAutofit/>
          </a:bodyPr>
          <a:lstStyle/>
          <a:p>
            <a:pPr rtl="0"/>
            <a:r>
              <a:rPr lang="fr-FR" sz="2200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18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D466DF6-F8EA-576B-1B9B-5789CA410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27129" y="-743988"/>
            <a:ext cx="5362730" cy="927106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07E0AAB-B0F5-6F18-7095-BFACD9AB636C}"/>
              </a:ext>
            </a:extLst>
          </p:cNvPr>
          <p:cNvSpPr txBox="1"/>
          <p:nvPr/>
        </p:nvSpPr>
        <p:spPr>
          <a:xfrm>
            <a:off x="9425179" y="1825997"/>
            <a:ext cx="3265387" cy="3206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1000"/>
              </a:spcBef>
            </a:pPr>
            <a:r>
              <a:rPr lang="pt-BR" dirty="0"/>
              <a:t>Adressage des Sorties </a:t>
            </a:r>
          </a:p>
          <a:p>
            <a:pPr algn="just">
              <a:spcBef>
                <a:spcPts val="1000"/>
              </a:spcBef>
            </a:pPr>
            <a:r>
              <a:rPr lang="pt-BR" dirty="0"/>
              <a:t>R1(KM1): 100.00</a:t>
            </a:r>
          </a:p>
          <a:p>
            <a:pPr algn="just">
              <a:spcBef>
                <a:spcPts val="1000"/>
              </a:spcBef>
            </a:pPr>
            <a:r>
              <a:rPr lang="pt-BR" dirty="0"/>
              <a:t>R2(KM4): 100.01</a:t>
            </a:r>
          </a:p>
          <a:p>
            <a:pPr algn="just">
              <a:spcBef>
                <a:spcPts val="1000"/>
              </a:spcBef>
            </a:pPr>
            <a:r>
              <a:rPr lang="pt-BR" dirty="0"/>
              <a:t>R3(KM5.1M9): 100.02</a:t>
            </a:r>
          </a:p>
          <a:p>
            <a:pPr algn="just">
              <a:spcBef>
                <a:spcPts val="1000"/>
              </a:spcBef>
            </a:pPr>
            <a:r>
              <a:rPr lang="pt-BR" dirty="0"/>
              <a:t>R4(KM9): 100.03</a:t>
            </a:r>
          </a:p>
          <a:p>
            <a:pPr algn="just">
              <a:spcBef>
                <a:spcPts val="1000"/>
              </a:spcBef>
            </a:pPr>
            <a:r>
              <a:rPr lang="pt-BR" dirty="0"/>
              <a:t>R5(KM8): 100.04</a:t>
            </a:r>
          </a:p>
          <a:p>
            <a:pPr algn="just">
              <a:spcBef>
                <a:spcPts val="1000"/>
              </a:spcBef>
            </a:pPr>
            <a:r>
              <a:rPr lang="pt-BR" dirty="0"/>
              <a:t>R6(FBK): 100.05</a:t>
            </a:r>
          </a:p>
          <a:p>
            <a:pPr algn="just">
              <a:spcBef>
                <a:spcPts val="1000"/>
              </a:spcBef>
            </a:pPr>
            <a:r>
              <a:rPr lang="pt-BR" dirty="0"/>
              <a:t>R7(Y5): 100.06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44DF0F3F-0A67-30D5-059E-F0E05C2C9188}"/>
              </a:ext>
            </a:extLst>
          </p:cNvPr>
          <p:cNvSpPr txBox="1">
            <a:spLocks/>
          </p:cNvSpPr>
          <p:nvPr/>
        </p:nvSpPr>
        <p:spPr>
          <a:xfrm>
            <a:off x="222874" y="685469"/>
            <a:ext cx="8619522" cy="52471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rgbClr val="C00000"/>
                </a:solidFill>
              </a:rPr>
              <a:t>Schéma électrique de câblage des sorties de l’automate</a:t>
            </a:r>
          </a:p>
        </p:txBody>
      </p:sp>
    </p:spTree>
    <p:extLst>
      <p:ext uri="{BB962C8B-B14F-4D97-AF65-F5344CB8AC3E}">
        <p14:creationId xmlns:p14="http://schemas.microsoft.com/office/powerpoint/2010/main" val="17447396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4" y="0"/>
            <a:ext cx="6063388" cy="439105"/>
          </a:xfrm>
        </p:spPr>
        <p:txBody>
          <a:bodyPr rtlCol="0">
            <a:normAutofit/>
          </a:bodyPr>
          <a:lstStyle/>
          <a:p>
            <a:pPr rtl="0"/>
            <a:r>
              <a:rPr lang="fr-FR" sz="2200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19</a:t>
            </a:fld>
            <a:endParaRPr lang="fr-FR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44DF0F3F-0A67-30D5-059E-F0E05C2C9188}"/>
              </a:ext>
            </a:extLst>
          </p:cNvPr>
          <p:cNvSpPr txBox="1">
            <a:spLocks/>
          </p:cNvSpPr>
          <p:nvPr/>
        </p:nvSpPr>
        <p:spPr>
          <a:xfrm>
            <a:off x="222874" y="685469"/>
            <a:ext cx="8619522" cy="52471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rgbClr val="C00000"/>
                </a:solidFill>
              </a:rPr>
              <a:t>Schéma électrique de câblage des sorties de l’automate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E30CEE-FA2E-B7A0-563A-BCE772C3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14940" y="-424406"/>
            <a:ext cx="4715987" cy="8477885"/>
          </a:xfrm>
          <a:prstGeom prst="rect">
            <a:avLst/>
          </a:prstGeom>
        </p:spPr>
      </p:pic>
      <p:sp>
        <p:nvSpPr>
          <p:cNvPr id="9" name="Espace réservé du texte 24">
            <a:extLst>
              <a:ext uri="{FF2B5EF4-FFF2-40B4-BE49-F238E27FC236}">
                <a16:creationId xmlns:a16="http://schemas.microsoft.com/office/drawing/2014/main" id="{D037B0F0-FCEF-D8C5-1272-D68134DF7558}"/>
              </a:ext>
            </a:extLst>
          </p:cNvPr>
          <p:cNvSpPr txBox="1">
            <a:spLocks/>
          </p:cNvSpPr>
          <p:nvPr/>
        </p:nvSpPr>
        <p:spPr>
          <a:xfrm>
            <a:off x="9028583" y="2118109"/>
            <a:ext cx="3029427" cy="248543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1800">
                <a:solidFill>
                  <a:schemeClr val="tx1"/>
                </a:solidFill>
              </a:rPr>
              <a:t>Adressage des sorties</a:t>
            </a:r>
          </a:p>
          <a:p>
            <a:pPr algn="just"/>
            <a:r>
              <a:rPr lang="fr-FR" sz="1800">
                <a:solidFill>
                  <a:schemeClr val="tx1"/>
                </a:solidFill>
              </a:rPr>
              <a:t>V1: 100.07</a:t>
            </a:r>
          </a:p>
          <a:p>
            <a:pPr algn="just"/>
            <a:r>
              <a:rPr lang="fr-FR" sz="1800">
                <a:solidFill>
                  <a:schemeClr val="tx1"/>
                </a:solidFill>
              </a:rPr>
              <a:t>V2: 101.00</a:t>
            </a:r>
          </a:p>
          <a:p>
            <a:pPr algn="just"/>
            <a:r>
              <a:rPr lang="fr-FR" sz="1800">
                <a:solidFill>
                  <a:schemeClr val="tx1"/>
                </a:solidFill>
              </a:rPr>
              <a:t>V3: 101.01</a:t>
            </a:r>
          </a:p>
          <a:p>
            <a:pPr algn="just"/>
            <a:r>
              <a:rPr lang="fr-FR" sz="1800">
                <a:solidFill>
                  <a:schemeClr val="tx1"/>
                </a:solidFill>
              </a:rPr>
              <a:t>V4: 101.02</a:t>
            </a:r>
          </a:p>
          <a:p>
            <a:pPr algn="just"/>
            <a:r>
              <a:rPr lang="fr-FR" sz="1800">
                <a:solidFill>
                  <a:schemeClr val="tx1"/>
                </a:solidFill>
              </a:rPr>
              <a:t>LS: 101.03</a:t>
            </a:r>
            <a:endParaRPr lang="fr-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65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1726;p22">
            <a:extLst>
              <a:ext uri="{FF2B5EF4-FFF2-40B4-BE49-F238E27FC236}">
                <a16:creationId xmlns:a16="http://schemas.microsoft.com/office/drawing/2014/main" id="{2ED3EA59-3E6C-D184-6D39-E8685FFF5793}"/>
              </a:ext>
            </a:extLst>
          </p:cNvPr>
          <p:cNvGrpSpPr/>
          <p:nvPr/>
        </p:nvGrpSpPr>
        <p:grpSpPr>
          <a:xfrm>
            <a:off x="4511104" y="2137157"/>
            <a:ext cx="3700673" cy="3696642"/>
            <a:chOff x="2344100" y="1501650"/>
            <a:chExt cx="2914375" cy="2911200"/>
          </a:xfrm>
        </p:grpSpPr>
        <p:sp>
          <p:nvSpPr>
            <p:cNvPr id="50" name="Google Shape;1727;p22">
              <a:extLst>
                <a:ext uri="{FF2B5EF4-FFF2-40B4-BE49-F238E27FC236}">
                  <a16:creationId xmlns:a16="http://schemas.microsoft.com/office/drawing/2014/main" id="{BE0DE2CE-DA01-DAE6-3888-AC0F5F087EA9}"/>
                </a:ext>
              </a:extLst>
            </p:cNvPr>
            <p:cNvSpPr/>
            <p:nvPr/>
          </p:nvSpPr>
          <p:spPr>
            <a:xfrm>
              <a:off x="2574500" y="3484925"/>
              <a:ext cx="1156725" cy="927925"/>
            </a:xfrm>
            <a:custGeom>
              <a:avLst/>
              <a:gdLst/>
              <a:ahLst/>
              <a:cxnLst/>
              <a:rect l="l" t="t" r="r" b="b"/>
              <a:pathLst>
                <a:path w="46269" h="37117" extrusionOk="0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1" name="Google Shape;1728;p22">
              <a:extLst>
                <a:ext uri="{FF2B5EF4-FFF2-40B4-BE49-F238E27FC236}">
                  <a16:creationId xmlns:a16="http://schemas.microsoft.com/office/drawing/2014/main" id="{18E07D08-FE47-A4B4-7BDE-E92166DA2096}"/>
                </a:ext>
              </a:extLst>
            </p:cNvPr>
            <p:cNvSpPr/>
            <p:nvPr/>
          </p:nvSpPr>
          <p:spPr>
            <a:xfrm>
              <a:off x="3870550" y="3484925"/>
              <a:ext cx="1156750" cy="927925"/>
            </a:xfrm>
            <a:custGeom>
              <a:avLst/>
              <a:gdLst/>
              <a:ahLst/>
              <a:cxnLst/>
              <a:rect l="l" t="t" r="r" b="b"/>
              <a:pathLst>
                <a:path w="46270" h="37117" extrusionOk="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2" name="Google Shape;1729;p22">
              <a:extLst>
                <a:ext uri="{FF2B5EF4-FFF2-40B4-BE49-F238E27FC236}">
                  <a16:creationId xmlns:a16="http://schemas.microsoft.com/office/drawing/2014/main" id="{64ABA023-FBD0-59A0-E6D3-33EC7AC616DD}"/>
                </a:ext>
              </a:extLst>
            </p:cNvPr>
            <p:cNvSpPr/>
            <p:nvPr/>
          </p:nvSpPr>
          <p:spPr>
            <a:xfrm>
              <a:off x="4525325" y="2289425"/>
              <a:ext cx="733150" cy="1335650"/>
            </a:xfrm>
            <a:custGeom>
              <a:avLst/>
              <a:gdLst/>
              <a:ahLst/>
              <a:cxnLst/>
              <a:rect l="l" t="t" r="r" b="b"/>
              <a:pathLst>
                <a:path w="29326" h="53426" extrusionOk="0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3" name="Google Shape;1730;p22">
              <a:extLst>
                <a:ext uri="{FF2B5EF4-FFF2-40B4-BE49-F238E27FC236}">
                  <a16:creationId xmlns:a16="http://schemas.microsoft.com/office/drawing/2014/main" id="{096E14C2-57ED-39CD-AAC0-C9415EBC9290}"/>
                </a:ext>
              </a:extLst>
            </p:cNvPr>
            <p:cNvSpPr/>
            <p:nvPr/>
          </p:nvSpPr>
          <p:spPr>
            <a:xfrm>
              <a:off x="3870550" y="1501650"/>
              <a:ext cx="1156750" cy="928725"/>
            </a:xfrm>
            <a:custGeom>
              <a:avLst/>
              <a:gdLst/>
              <a:ahLst/>
              <a:cxnLst/>
              <a:rect l="l" t="t" r="r" b="b"/>
              <a:pathLst>
                <a:path w="46270" h="37149" extrusionOk="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 </a:t>
              </a:r>
              <a:endParaRPr sz="27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4" name="Google Shape;1731;p22">
              <a:extLst>
                <a:ext uri="{FF2B5EF4-FFF2-40B4-BE49-F238E27FC236}">
                  <a16:creationId xmlns:a16="http://schemas.microsoft.com/office/drawing/2014/main" id="{533CC6A4-8CE8-14C6-BE7C-66A3D84AA64D}"/>
                </a:ext>
              </a:extLst>
            </p:cNvPr>
            <p:cNvSpPr/>
            <p:nvPr/>
          </p:nvSpPr>
          <p:spPr>
            <a:xfrm>
              <a:off x="2575300" y="1501650"/>
              <a:ext cx="1156725" cy="928725"/>
            </a:xfrm>
            <a:custGeom>
              <a:avLst/>
              <a:gdLst/>
              <a:ahLst/>
              <a:cxnLst/>
              <a:rect l="l" t="t" r="r" b="b"/>
              <a:pathLst>
                <a:path w="46269" h="37149" extrusionOk="0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F216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5" name="Google Shape;1732;p22">
              <a:extLst>
                <a:ext uri="{FF2B5EF4-FFF2-40B4-BE49-F238E27FC236}">
                  <a16:creationId xmlns:a16="http://schemas.microsoft.com/office/drawing/2014/main" id="{8F8F4C9F-8C05-0E92-FECF-17A9F58E3A83}"/>
                </a:ext>
              </a:extLst>
            </p:cNvPr>
            <p:cNvSpPr/>
            <p:nvPr/>
          </p:nvSpPr>
          <p:spPr>
            <a:xfrm>
              <a:off x="2344100" y="2289425"/>
              <a:ext cx="732375" cy="1335650"/>
            </a:xfrm>
            <a:custGeom>
              <a:avLst/>
              <a:gdLst/>
              <a:ahLst/>
              <a:cxnLst/>
              <a:rect l="l" t="t" r="r" b="b"/>
              <a:pathLst>
                <a:path w="29295" h="53426" extrusionOk="0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56" name="Google Shape;1733;p22">
              <a:extLst>
                <a:ext uri="{FF2B5EF4-FFF2-40B4-BE49-F238E27FC236}">
                  <a16:creationId xmlns:a16="http://schemas.microsoft.com/office/drawing/2014/main" id="{4B4B8299-6BEA-A476-F761-FE97C165DFD5}"/>
                </a:ext>
              </a:extLst>
            </p:cNvPr>
            <p:cNvSpPr/>
            <p:nvPr/>
          </p:nvSpPr>
          <p:spPr>
            <a:xfrm>
              <a:off x="3497650" y="327035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35;p22">
              <a:extLst>
                <a:ext uri="{FF2B5EF4-FFF2-40B4-BE49-F238E27FC236}">
                  <a16:creationId xmlns:a16="http://schemas.microsoft.com/office/drawing/2014/main" id="{12B4B597-6AB8-8B7F-E320-FF00AEBE4B09}"/>
                </a:ext>
              </a:extLst>
            </p:cNvPr>
            <p:cNvSpPr/>
            <p:nvPr/>
          </p:nvSpPr>
          <p:spPr>
            <a:xfrm>
              <a:off x="4089075" y="2487350"/>
              <a:ext cx="1600" cy="14275"/>
            </a:xfrm>
            <a:custGeom>
              <a:avLst/>
              <a:gdLst/>
              <a:ahLst/>
              <a:cxnLst/>
              <a:rect l="l" t="t" r="r" b="b"/>
              <a:pathLst>
                <a:path w="64" h="57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36;p22">
              <a:extLst>
                <a:ext uri="{FF2B5EF4-FFF2-40B4-BE49-F238E27FC236}">
                  <a16:creationId xmlns:a16="http://schemas.microsoft.com/office/drawing/2014/main" id="{C58C43DC-9101-88D5-68EE-F00AACF9A6E2}"/>
                </a:ext>
              </a:extLst>
            </p:cNvPr>
            <p:cNvSpPr/>
            <p:nvPr/>
          </p:nvSpPr>
          <p:spPr>
            <a:xfrm>
              <a:off x="4033650" y="2449350"/>
              <a:ext cx="17450" cy="800"/>
            </a:xfrm>
            <a:custGeom>
              <a:avLst/>
              <a:gdLst/>
              <a:ahLst/>
              <a:cxnLst/>
              <a:rect l="l" t="t" r="r" b="b"/>
              <a:pathLst>
                <a:path w="698" h="32" extrusionOk="0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759;p22">
            <a:extLst>
              <a:ext uri="{FF2B5EF4-FFF2-40B4-BE49-F238E27FC236}">
                <a16:creationId xmlns:a16="http://schemas.microsoft.com/office/drawing/2014/main" id="{63A8BAA2-CDEC-5483-B377-6E60461E748F}"/>
              </a:ext>
            </a:extLst>
          </p:cNvPr>
          <p:cNvSpPr txBox="1"/>
          <p:nvPr/>
        </p:nvSpPr>
        <p:spPr>
          <a:xfrm>
            <a:off x="1134610" y="199828"/>
            <a:ext cx="7682958" cy="115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rgbClr val="2B3A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Fira Sans Medium"/>
                <a:cs typeface="Fira Sans Medium"/>
                <a:sym typeface="Fira Sans Medium"/>
              </a:rPr>
              <a:t>Plan de l’exposé</a:t>
            </a:r>
            <a:endParaRPr sz="5400" b="1" dirty="0">
              <a:solidFill>
                <a:srgbClr val="2B3A7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" name="Google Shape;1760;p22">
            <a:extLst>
              <a:ext uri="{FF2B5EF4-FFF2-40B4-BE49-F238E27FC236}">
                <a16:creationId xmlns:a16="http://schemas.microsoft.com/office/drawing/2014/main" id="{C1269F33-3EF1-3725-61E6-8377C65BBC1B}"/>
              </a:ext>
            </a:extLst>
          </p:cNvPr>
          <p:cNvSpPr txBox="1"/>
          <p:nvPr/>
        </p:nvSpPr>
        <p:spPr>
          <a:xfrm>
            <a:off x="3004049" y="2166893"/>
            <a:ext cx="2078212" cy="59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F216A9"/>
                </a:solidFill>
                <a:latin typeface="Fira Sans Medium"/>
                <a:ea typeface="Fira Sans Medium"/>
                <a:cs typeface="Times New Roman" panose="02020603050405020304" pitchFamily="18" charset="0"/>
                <a:sym typeface="Fira Sans Medium"/>
              </a:rPr>
              <a:t>Introduction</a:t>
            </a:r>
          </a:p>
        </p:txBody>
      </p:sp>
      <p:sp>
        <p:nvSpPr>
          <p:cNvPr id="45" name="Google Shape;1762;p22">
            <a:extLst>
              <a:ext uri="{FF2B5EF4-FFF2-40B4-BE49-F238E27FC236}">
                <a16:creationId xmlns:a16="http://schemas.microsoft.com/office/drawing/2014/main" id="{86919824-6967-4BD9-75A1-0E0378E0BBAD}"/>
              </a:ext>
            </a:extLst>
          </p:cNvPr>
          <p:cNvSpPr txBox="1"/>
          <p:nvPr/>
        </p:nvSpPr>
        <p:spPr>
          <a:xfrm>
            <a:off x="2157834" y="3695557"/>
            <a:ext cx="2262347" cy="51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7030A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Présentation de l’entreprise SITEX</a:t>
            </a:r>
          </a:p>
        </p:txBody>
      </p:sp>
      <p:sp>
        <p:nvSpPr>
          <p:cNvPr id="46" name="Google Shape;1764;p22">
            <a:extLst>
              <a:ext uri="{FF2B5EF4-FFF2-40B4-BE49-F238E27FC236}">
                <a16:creationId xmlns:a16="http://schemas.microsoft.com/office/drawing/2014/main" id="{DF2F4AB5-54F0-E0F9-9E85-DB4B2B9A0B7A}"/>
              </a:ext>
            </a:extLst>
          </p:cNvPr>
          <p:cNvSpPr txBox="1"/>
          <p:nvPr/>
        </p:nvSpPr>
        <p:spPr>
          <a:xfrm>
            <a:off x="2364404" y="5473745"/>
            <a:ext cx="2262347" cy="510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00B0F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Problématique et cahier de charges</a:t>
            </a:r>
          </a:p>
        </p:txBody>
      </p:sp>
      <p:sp>
        <p:nvSpPr>
          <p:cNvPr id="47" name="Google Shape;1766;p22">
            <a:extLst>
              <a:ext uri="{FF2B5EF4-FFF2-40B4-BE49-F238E27FC236}">
                <a16:creationId xmlns:a16="http://schemas.microsoft.com/office/drawing/2014/main" id="{0113A8B2-F967-336F-8941-EF2677CB9F29}"/>
              </a:ext>
            </a:extLst>
          </p:cNvPr>
          <p:cNvSpPr txBox="1"/>
          <p:nvPr/>
        </p:nvSpPr>
        <p:spPr>
          <a:xfrm>
            <a:off x="7746299" y="2247590"/>
            <a:ext cx="1924173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bg1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Conclusions</a:t>
            </a:r>
          </a:p>
        </p:txBody>
      </p:sp>
      <p:sp>
        <p:nvSpPr>
          <p:cNvPr id="48" name="Google Shape;1768;p22">
            <a:extLst>
              <a:ext uri="{FF2B5EF4-FFF2-40B4-BE49-F238E27FC236}">
                <a16:creationId xmlns:a16="http://schemas.microsoft.com/office/drawing/2014/main" id="{687B2965-19D6-F9BB-8880-156031DD591F}"/>
              </a:ext>
            </a:extLst>
          </p:cNvPr>
          <p:cNvSpPr txBox="1"/>
          <p:nvPr/>
        </p:nvSpPr>
        <p:spPr>
          <a:xfrm>
            <a:off x="8409794" y="3725568"/>
            <a:ext cx="2052135" cy="464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Supervision de la carde de coton</a:t>
            </a:r>
          </a:p>
        </p:txBody>
      </p:sp>
      <p:sp>
        <p:nvSpPr>
          <p:cNvPr id="49" name="Google Shape;1771;p22">
            <a:extLst>
              <a:ext uri="{FF2B5EF4-FFF2-40B4-BE49-F238E27FC236}">
                <a16:creationId xmlns:a16="http://schemas.microsoft.com/office/drawing/2014/main" id="{2E125C59-71DA-B24D-AFD4-DC8095CF8CF2}"/>
              </a:ext>
            </a:extLst>
          </p:cNvPr>
          <p:cNvSpPr txBox="1"/>
          <p:nvPr/>
        </p:nvSpPr>
        <p:spPr>
          <a:xfrm>
            <a:off x="8082487" y="5324450"/>
            <a:ext cx="2706751" cy="67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rgbClr val="92D05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Automatisation de la carde de coton</a:t>
            </a:r>
          </a:p>
        </p:txBody>
      </p:sp>
      <p:grpSp>
        <p:nvGrpSpPr>
          <p:cNvPr id="59" name="Google Shape;14127;p74">
            <a:extLst>
              <a:ext uri="{FF2B5EF4-FFF2-40B4-BE49-F238E27FC236}">
                <a16:creationId xmlns:a16="http://schemas.microsoft.com/office/drawing/2014/main" id="{0A694EA6-B20B-0364-2B02-112DB69D3F56}"/>
              </a:ext>
            </a:extLst>
          </p:cNvPr>
          <p:cNvGrpSpPr/>
          <p:nvPr/>
        </p:nvGrpSpPr>
        <p:grpSpPr>
          <a:xfrm>
            <a:off x="5887908" y="3520833"/>
            <a:ext cx="927938" cy="862219"/>
            <a:chOff x="5053900" y="2021500"/>
            <a:chExt cx="483750" cy="483125"/>
          </a:xfrm>
        </p:grpSpPr>
        <p:sp>
          <p:nvSpPr>
            <p:cNvPr id="60" name="Google Shape;14128;p74">
              <a:extLst>
                <a:ext uri="{FF2B5EF4-FFF2-40B4-BE49-F238E27FC236}">
                  <a16:creationId xmlns:a16="http://schemas.microsoft.com/office/drawing/2014/main" id="{6ADC83D7-8A17-1833-B8DB-E768646DA58B}"/>
                </a:ext>
              </a:extLst>
            </p:cNvPr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1" name="Google Shape;14129;p74">
              <a:extLst>
                <a:ext uri="{FF2B5EF4-FFF2-40B4-BE49-F238E27FC236}">
                  <a16:creationId xmlns:a16="http://schemas.microsoft.com/office/drawing/2014/main" id="{711E6D86-A548-33CF-AE20-FB6414502E66}"/>
                </a:ext>
              </a:extLst>
            </p:cNvPr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" name="Google Shape;14130;p74">
              <a:extLst>
                <a:ext uri="{FF2B5EF4-FFF2-40B4-BE49-F238E27FC236}">
                  <a16:creationId xmlns:a16="http://schemas.microsoft.com/office/drawing/2014/main" id="{12DBB107-4750-F2B4-8BF4-7DEA87EB192B}"/>
                </a:ext>
              </a:extLst>
            </p:cNvPr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3" name="Google Shape;14131;p74">
              <a:extLst>
                <a:ext uri="{FF2B5EF4-FFF2-40B4-BE49-F238E27FC236}">
                  <a16:creationId xmlns:a16="http://schemas.microsoft.com/office/drawing/2014/main" id="{772FC225-27F5-6A59-CA00-9C04E4B72148}"/>
                </a:ext>
              </a:extLst>
            </p:cNvPr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" name="Google Shape;14132;p74">
              <a:extLst>
                <a:ext uri="{FF2B5EF4-FFF2-40B4-BE49-F238E27FC236}">
                  <a16:creationId xmlns:a16="http://schemas.microsoft.com/office/drawing/2014/main" id="{64120569-46DD-E318-12E8-4DA3983C0D96}"/>
                </a:ext>
              </a:extLst>
            </p:cNvPr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" name="Google Shape;14133;p74">
              <a:extLst>
                <a:ext uri="{FF2B5EF4-FFF2-40B4-BE49-F238E27FC236}">
                  <a16:creationId xmlns:a16="http://schemas.microsoft.com/office/drawing/2014/main" id="{E4060EBA-8F64-584A-9F8D-8F26D5FFD9FC}"/>
                </a:ext>
              </a:extLst>
            </p:cNvPr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" name="Google Shape;14134;p74">
              <a:extLst>
                <a:ext uri="{FF2B5EF4-FFF2-40B4-BE49-F238E27FC236}">
                  <a16:creationId xmlns:a16="http://schemas.microsoft.com/office/drawing/2014/main" id="{489EE696-82B0-9CFE-4C4E-5B951B37B3CD}"/>
                </a:ext>
              </a:extLst>
            </p:cNvPr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" name="Google Shape;14135;p74">
              <a:extLst>
                <a:ext uri="{FF2B5EF4-FFF2-40B4-BE49-F238E27FC236}">
                  <a16:creationId xmlns:a16="http://schemas.microsoft.com/office/drawing/2014/main" id="{215E57B9-BCA5-7C09-436D-5BED8437FE5B}"/>
                </a:ext>
              </a:extLst>
            </p:cNvPr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8" name="Espace réservé du numéro de diapositive 67">
            <a:extLst>
              <a:ext uri="{FF2B5EF4-FFF2-40B4-BE49-F238E27FC236}">
                <a16:creationId xmlns:a16="http://schemas.microsoft.com/office/drawing/2014/main" id="{450E7BD0-C60F-CB57-6344-BA19E3B5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296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4" y="0"/>
            <a:ext cx="6063388" cy="439105"/>
          </a:xfrm>
        </p:spPr>
        <p:txBody>
          <a:bodyPr rtlCol="0">
            <a:normAutofit/>
          </a:bodyPr>
          <a:lstStyle/>
          <a:p>
            <a:pPr rtl="0"/>
            <a:r>
              <a:rPr lang="fr-FR" sz="2200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20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5EE0F51-F00C-310C-6D50-F3908E1439D7}"/>
              </a:ext>
            </a:extLst>
          </p:cNvPr>
          <p:cNvSpPr txBox="1"/>
          <p:nvPr/>
        </p:nvSpPr>
        <p:spPr>
          <a:xfrm>
            <a:off x="452248" y="951238"/>
            <a:ext cx="817740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fr-FR" sz="2400" b="1" dirty="0">
                <a:solidFill>
                  <a:srgbClr val="C00000"/>
                </a:solidFill>
              </a:rPr>
              <a:t>Programmation de l’automate OMRON CP1L-M30DR-A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B7BC5ED-11A1-7783-8712-D845E4020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" t="4101" r="3020" b="4152"/>
          <a:stretch/>
        </p:blipFill>
        <p:spPr>
          <a:xfrm>
            <a:off x="4540949" y="3515270"/>
            <a:ext cx="3473915" cy="212294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FB02E78-9C1E-D9C9-06FA-EF09DB8E4673}"/>
              </a:ext>
            </a:extLst>
          </p:cNvPr>
          <p:cNvSpPr txBox="1"/>
          <p:nvPr/>
        </p:nvSpPr>
        <p:spPr>
          <a:xfrm>
            <a:off x="365871" y="1561689"/>
            <a:ext cx="1069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Traduire les grafcets de commande de la carde de coton en des équations logiques.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DC4721A-2FEB-9188-E088-3B27C9DA5643}"/>
              </a:ext>
            </a:extLst>
          </p:cNvPr>
          <p:cNvSpPr txBox="1"/>
          <p:nvPr/>
        </p:nvSpPr>
        <p:spPr>
          <a:xfrm>
            <a:off x="452247" y="2314941"/>
            <a:ext cx="11120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/>
              <a:t>Le logiciel de programmation est CX-programmer 9,6.</a:t>
            </a:r>
            <a:endParaRPr lang="fr-FR" sz="2400" dirty="0">
              <a:solidFill>
                <a:srgbClr val="D30F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49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74" y="0"/>
            <a:ext cx="6063388" cy="439105"/>
          </a:xfrm>
        </p:spPr>
        <p:txBody>
          <a:bodyPr rtlCol="0">
            <a:normAutofit/>
          </a:bodyPr>
          <a:lstStyle/>
          <a:p>
            <a:pPr rtl="0"/>
            <a:r>
              <a:rPr lang="fr-FR" sz="2200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21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5EE0F51-F00C-310C-6D50-F3908E1439D7}"/>
              </a:ext>
            </a:extLst>
          </p:cNvPr>
          <p:cNvSpPr txBox="1"/>
          <p:nvPr/>
        </p:nvSpPr>
        <p:spPr>
          <a:xfrm>
            <a:off x="1442848" y="988076"/>
            <a:ext cx="8177402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fr-FR" sz="2400" b="1" dirty="0">
                <a:solidFill>
                  <a:srgbClr val="C00000"/>
                </a:solidFill>
              </a:rPr>
              <a:t>Simulation du fonctionnement de la carde de coton</a:t>
            </a:r>
          </a:p>
        </p:txBody>
      </p:sp>
      <p:pic>
        <p:nvPicPr>
          <p:cNvPr id="5" name="CX-Programmer 2022-06-29 21-32-52_Trim">
            <a:hlinkClick r:id="" action="ppaction://media"/>
            <a:extLst>
              <a:ext uri="{FF2B5EF4-FFF2-40B4-BE49-F238E27FC236}">
                <a16:creationId xmlns:a16="http://schemas.microsoft.com/office/drawing/2014/main" id="{2F80E3C4-E680-FAAD-9255-67A561AE1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9665" y="1536403"/>
            <a:ext cx="9128422" cy="47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55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6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"/>
            <a:ext cx="5114925" cy="567294"/>
          </a:xfrm>
        </p:spPr>
        <p:txBody>
          <a:bodyPr rtlCol="0">
            <a:normAutofit/>
          </a:bodyPr>
          <a:lstStyle/>
          <a:p>
            <a:pPr rtl="0"/>
            <a:r>
              <a:rPr lang="fr-FR" sz="2200" dirty="0"/>
              <a:t>Supervision de la carde de coton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22</a:t>
            </a:fld>
            <a:endParaRPr lang="fr-FR" dirty="0"/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FFCF6A59-E2D7-3F72-30C8-DA6E5D20AE3E}"/>
              </a:ext>
            </a:extLst>
          </p:cNvPr>
          <p:cNvSpPr txBox="1">
            <a:spLocks/>
          </p:cNvSpPr>
          <p:nvPr/>
        </p:nvSpPr>
        <p:spPr>
          <a:xfrm>
            <a:off x="247650" y="1567921"/>
            <a:ext cx="8029575" cy="56729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b="1" dirty="0">
                <a:solidFill>
                  <a:srgbClr val="C00000"/>
                </a:solidFill>
              </a:rPr>
              <a:t>Interface homme- machine </a:t>
            </a:r>
            <a:r>
              <a:rPr lang="fr-FR" sz="2400" b="1" dirty="0">
                <a:solidFill>
                  <a:srgbClr val="C00000"/>
                </a:solidFill>
                <a:sym typeface="Roboto Condensed Light"/>
              </a:rPr>
              <a:t>OMRON NS15-TX01-V2</a:t>
            </a:r>
            <a:endParaRPr lang="fr-FR" sz="2400" b="1" dirty="0">
              <a:solidFill>
                <a:srgbClr val="C0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80151E6-F53A-C03A-32D7-FF2E917DF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03" t="18037" r="19842" b="25580"/>
          <a:stretch/>
        </p:blipFill>
        <p:spPr>
          <a:xfrm>
            <a:off x="1515979" y="2600697"/>
            <a:ext cx="2973545" cy="286815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2FCC0BE-17FE-D336-366F-9A8F79CF89E7}"/>
              </a:ext>
            </a:extLst>
          </p:cNvPr>
          <p:cNvSpPr/>
          <p:nvPr/>
        </p:nvSpPr>
        <p:spPr>
          <a:xfrm>
            <a:off x="5822938" y="3011602"/>
            <a:ext cx="5256141" cy="2046342"/>
          </a:xfrm>
          <a:prstGeom prst="round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Roboto Condensed Light"/>
              </a:rPr>
              <a:t>Couleur noir 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Roboto Condensed Light"/>
              </a:rPr>
              <a:t>Résolution 1024 x768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Roboto Condensed Light"/>
              </a:rPr>
              <a:t>15 pouces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Roboto Condensed Light"/>
              </a:rPr>
              <a:t>Port Ethernet 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Arial"/>
              </a:rPr>
              <a:t>Logiciel CX-Designer V3.6</a:t>
            </a:r>
            <a:endParaRPr lang="fr-FR" sz="2400" dirty="0"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808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43" y="0"/>
            <a:ext cx="5307858" cy="429759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2800" dirty="0"/>
              <a:t>Supervision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23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AD4C35F-5C28-B2CC-3063-6C4EA5D7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6843" y="1795838"/>
            <a:ext cx="5138700" cy="38690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E1A8AC-3C36-9C51-02FB-8C74F2739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0275" y="1795838"/>
            <a:ext cx="5155415" cy="38690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0843D9D-6FB5-145C-DD17-5B3D61EE9713}"/>
              </a:ext>
            </a:extLst>
          </p:cNvPr>
          <p:cNvSpPr txBox="1"/>
          <p:nvPr/>
        </p:nvSpPr>
        <p:spPr>
          <a:xfrm>
            <a:off x="1390650" y="1193083"/>
            <a:ext cx="2007088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400" dirty="0"/>
              <a:t>Vue d’accueil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FE2782-DD6C-45F2-EFBA-157EA896A7EA}"/>
              </a:ext>
            </a:extLst>
          </p:cNvPr>
          <p:cNvSpPr txBox="1"/>
          <p:nvPr/>
        </p:nvSpPr>
        <p:spPr>
          <a:xfrm>
            <a:off x="6433038" y="1202289"/>
            <a:ext cx="436831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400" dirty="0"/>
              <a:t>Vue de fonctionnement normal</a:t>
            </a:r>
          </a:p>
        </p:txBody>
      </p:sp>
    </p:spTree>
    <p:extLst>
      <p:ext uri="{BB962C8B-B14F-4D97-AF65-F5344CB8AC3E}">
        <p14:creationId xmlns:p14="http://schemas.microsoft.com/office/powerpoint/2010/main" val="3160153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57" y="0"/>
            <a:ext cx="5333983" cy="429759"/>
          </a:xfrm>
        </p:spPr>
        <p:txBody>
          <a:bodyPr rtlCol="0">
            <a:normAutofit/>
          </a:bodyPr>
          <a:lstStyle/>
          <a:p>
            <a:pPr rtl="0"/>
            <a:r>
              <a:rPr lang="fr-FR" sz="2400" dirty="0"/>
              <a:t>Supervision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24</a:t>
            </a:fld>
            <a:endParaRPr lang="fr-FR" dirty="0"/>
          </a:p>
        </p:txBody>
      </p:sp>
      <p:pic>
        <p:nvPicPr>
          <p:cNvPr id="9" name="Picture 20">
            <a:extLst>
              <a:ext uri="{FF2B5EF4-FFF2-40B4-BE49-F238E27FC236}">
                <a16:creationId xmlns:a16="http://schemas.microsoft.com/office/drawing/2014/main" id="{8D1B9EBA-8B3A-DA73-AF23-24B6058B3D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6" y="2165351"/>
            <a:ext cx="4943332" cy="370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D5048A-12C3-43E9-75BA-1B3F108E4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7500" y="2165351"/>
            <a:ext cx="4943349" cy="370830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2B14C7E-1501-6059-F0B2-1CCAF8471649}"/>
              </a:ext>
            </a:extLst>
          </p:cNvPr>
          <p:cNvSpPr txBox="1"/>
          <p:nvPr/>
        </p:nvSpPr>
        <p:spPr>
          <a:xfrm>
            <a:off x="1503432" y="1421683"/>
            <a:ext cx="246715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400" dirty="0"/>
              <a:t>Vue des défauts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ADC7969-FCCC-7240-3386-BF855AFDBED3}"/>
              </a:ext>
            </a:extLst>
          </p:cNvPr>
          <p:cNvSpPr txBox="1"/>
          <p:nvPr/>
        </p:nvSpPr>
        <p:spPr>
          <a:xfrm>
            <a:off x="6879101" y="1417823"/>
            <a:ext cx="4280146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400" dirty="0"/>
              <a:t>Vue de traitement des défauts</a:t>
            </a:r>
          </a:p>
        </p:txBody>
      </p:sp>
    </p:spTree>
    <p:extLst>
      <p:ext uri="{BB962C8B-B14F-4D97-AF65-F5344CB8AC3E}">
        <p14:creationId xmlns:p14="http://schemas.microsoft.com/office/powerpoint/2010/main" val="3284093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FA5E31-497A-D5EA-38B0-86262B5F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fr-FR" noProof="0" smtClean="0"/>
              <a:t>25</a:t>
            </a:fld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5A30EA09-5EB8-BA07-6178-9A731BE2AA77}"/>
              </a:ext>
            </a:extLst>
          </p:cNvPr>
          <p:cNvSpPr txBox="1">
            <a:spLocks/>
          </p:cNvSpPr>
          <p:nvPr/>
        </p:nvSpPr>
        <p:spPr>
          <a:xfrm>
            <a:off x="268140" y="85725"/>
            <a:ext cx="5283427" cy="429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200" dirty="0">
                <a:solidFill>
                  <a:schemeClr val="bg1"/>
                </a:solidFill>
              </a:rPr>
              <a:t>Supervision de la carde de coton</a:t>
            </a:r>
          </a:p>
        </p:txBody>
      </p:sp>
      <p:sp>
        <p:nvSpPr>
          <p:cNvPr id="8" name="Graphisme 19">
            <a:extLst>
              <a:ext uri="{FF2B5EF4-FFF2-40B4-BE49-F238E27FC236}">
                <a16:creationId xmlns:a16="http://schemas.microsoft.com/office/drawing/2014/main" id="{B191A16E-1B63-C8EC-5232-E8E23F39FF40}"/>
              </a:ext>
            </a:extLst>
          </p:cNvPr>
          <p:cNvSpPr/>
          <p:nvPr/>
        </p:nvSpPr>
        <p:spPr>
          <a:xfrm>
            <a:off x="952500" y="1012170"/>
            <a:ext cx="8505825" cy="692201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rgbClr val="7030A0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fr-FR" sz="2400" b="1" noProof="0" dirty="0">
                <a:solidFill>
                  <a:schemeClr val="bg1"/>
                </a:solidFill>
              </a:rPr>
              <a:t>Vidéo de simulation de l’interface de la carde de coton</a:t>
            </a:r>
          </a:p>
        </p:txBody>
      </p:sp>
      <p:pic>
        <p:nvPicPr>
          <p:cNvPr id="4" name="hmi-akrem_i6jlfes5">
            <a:hlinkClick r:id="" action="ppaction://media"/>
            <a:extLst>
              <a:ext uri="{FF2B5EF4-FFF2-40B4-BE49-F238E27FC236}">
                <a16:creationId xmlns:a16="http://schemas.microsoft.com/office/drawing/2014/main" id="{2D1C0292-9E5C-6B6B-2C80-F01570C13C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314" y="1817880"/>
            <a:ext cx="6226629" cy="46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03384"/>
      </p:ext>
    </p:extLst>
  </p:cSld>
  <p:clrMapOvr>
    <a:masterClrMapping/>
  </p:clrMapOvr>
  <p:transition spd="slow" advTm="3750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Conclusions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26</a:t>
            </a:fld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E490A2C-7178-BA90-6743-14FC60BF7B8A}"/>
              </a:ext>
            </a:extLst>
          </p:cNvPr>
          <p:cNvSpPr txBox="1"/>
          <p:nvPr/>
        </p:nvSpPr>
        <p:spPr>
          <a:xfrm>
            <a:off x="330685" y="2849603"/>
            <a:ext cx="11133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6512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Etudier le principe de fonctionnement de la carde de coton </a:t>
            </a:r>
          </a:p>
          <a:p>
            <a:pPr marL="4953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6512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Elaborer les différents grafcets de commande de la carde de coton</a:t>
            </a:r>
          </a:p>
          <a:p>
            <a:pPr marL="4953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6512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Elaborer les schémas électriques de commande et de puissance de la machine</a:t>
            </a:r>
          </a:p>
          <a:p>
            <a:pPr marL="4953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6512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Maîtriser la programmation d’un autre type d’automate programmable industrielle OMRON CP1L-M30DR-A </a:t>
            </a:r>
          </a:p>
          <a:p>
            <a:pPr marL="495300" indent="-342900" algn="just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6512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Concevoir une interface homme-machine NS15-TX01-V2.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34CB2D6-E9D8-DDA2-23E0-EE02F312654D}"/>
              </a:ext>
            </a:extLst>
          </p:cNvPr>
          <p:cNvSpPr txBox="1"/>
          <p:nvPr/>
        </p:nvSpPr>
        <p:spPr>
          <a:xfrm>
            <a:off x="476657" y="2028158"/>
            <a:ext cx="10864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L’objectif de notre stage de fin d’ études est la rénovation de la commande d’une carde de coton qui a été achevé en suivant la démarche ci-contre :</a:t>
            </a:r>
          </a:p>
        </p:txBody>
      </p:sp>
    </p:spTree>
    <p:extLst>
      <p:ext uri="{BB962C8B-B14F-4D97-AF65-F5344CB8AC3E}">
        <p14:creationId xmlns:p14="http://schemas.microsoft.com/office/powerpoint/2010/main" val="417950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A2810F6-A788-DA60-DC08-7A77CCFB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fr-FR" noProof="0" smtClean="0"/>
              <a:t>27</a:t>
            </a:fld>
            <a:endParaRPr lang="fr-FR" noProof="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4FA90F2-32C8-6D77-4FD2-FA23501B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630608" y="3075709"/>
            <a:ext cx="3275007" cy="428105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A5BEB83-F6BF-07F3-4084-8ECA44412AB8}"/>
              </a:ext>
            </a:extLst>
          </p:cNvPr>
          <p:cNvSpPr txBox="1"/>
          <p:nvPr/>
        </p:nvSpPr>
        <p:spPr>
          <a:xfrm>
            <a:off x="2724727" y="2026960"/>
            <a:ext cx="67425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rgbClr val="197D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Merci pour votre attention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37A710D-4A01-430F-E00C-1D2FA0853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13" y="97928"/>
            <a:ext cx="2532070" cy="21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16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309" y="152400"/>
            <a:ext cx="3324716" cy="798109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Introduction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4436" y="1565225"/>
            <a:ext cx="11376147" cy="1618251"/>
          </a:xfrm>
        </p:spPr>
        <p:txBody>
          <a:bodyPr rtlCol="0">
            <a:noAutofit/>
          </a:bodyPr>
          <a:lstStyle/>
          <a:p>
            <a:pPr algn="just" rtl="0"/>
            <a:r>
              <a:rPr lang="fr-FR" sz="2400" dirty="0">
                <a:solidFill>
                  <a:schemeClr val="tx1"/>
                </a:solidFill>
              </a:rPr>
              <a:t>De nos jours, l’automatisation industrielle est un facteur de compétitivité et de veille technologique. </a:t>
            </a:r>
          </a:p>
          <a:p>
            <a:pPr algn="just" rtl="0"/>
            <a:r>
              <a:rPr lang="fr-FR" sz="2400" dirty="0">
                <a:solidFill>
                  <a:schemeClr val="tx1"/>
                </a:solidFill>
              </a:rPr>
              <a:t>L’automatisation industrielle devenue une nécessité pour réduire les tâches manuelles et de les remplacer par des tâches automatiques pour: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4599" y="3674524"/>
            <a:ext cx="7751618" cy="2099743"/>
          </a:xfrm>
        </p:spPr>
        <p:txBody>
          <a:bodyPr rtlCol="0">
            <a:normAutofit/>
          </a:bodyPr>
          <a:lstStyle/>
          <a:p>
            <a:pPr algn="just" rtl="0"/>
            <a:r>
              <a:rPr lang="fr-FR" sz="2400" dirty="0">
                <a:solidFill>
                  <a:schemeClr val="tx1"/>
                </a:solidFill>
              </a:rPr>
              <a:t>Amélioration de la qualité de produit </a:t>
            </a:r>
          </a:p>
          <a:p>
            <a:pPr algn="just" rtl="0"/>
            <a:r>
              <a:rPr lang="fr-FR" sz="2400" dirty="0">
                <a:solidFill>
                  <a:schemeClr val="tx1"/>
                </a:solidFill>
              </a:rPr>
              <a:t>Réduction du taux d’erreur</a:t>
            </a:r>
          </a:p>
          <a:p>
            <a:pPr algn="just" rtl="0"/>
            <a:r>
              <a:rPr lang="fr-FR" sz="2400" dirty="0">
                <a:solidFill>
                  <a:schemeClr val="tx1"/>
                </a:solidFill>
              </a:rPr>
              <a:t>Élimination des tâches fastidieuses</a:t>
            </a:r>
          </a:p>
          <a:p>
            <a:pPr algn="just" rtl="0"/>
            <a:r>
              <a:rPr lang="fr-FR" sz="2400" dirty="0">
                <a:solidFill>
                  <a:schemeClr val="tx1"/>
                </a:solidFill>
              </a:rPr>
              <a:t>Amélioration de la sécurité des opérateurs et des machines</a:t>
            </a:r>
          </a:p>
          <a:p>
            <a:pPr marL="0" indent="0" algn="just" rtl="0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pPr rtl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654" y="176741"/>
            <a:ext cx="7713746" cy="676275"/>
          </a:xfrm>
        </p:spPr>
        <p:txBody>
          <a:bodyPr rtlCol="0">
            <a:normAutofit/>
          </a:bodyPr>
          <a:lstStyle/>
          <a:p>
            <a:pPr rtl="0"/>
            <a:r>
              <a:rPr lang="fr-FR" sz="3200" dirty="0"/>
              <a:t>Présentation de l’entreprise SITEX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99622" y="1905001"/>
            <a:ext cx="5373278" cy="3638550"/>
          </a:xfrm>
        </p:spPr>
        <p:txBody>
          <a:bodyPr rtlCol="0">
            <a:normAutofit/>
          </a:bodyPr>
          <a:lstStyle/>
          <a:p>
            <a:pPr algn="just" rtl="0">
              <a:buFont typeface="Wingdings" panose="05000000000000000000" pitchFamily="2" charset="2"/>
              <a:buChar char="q"/>
            </a:pPr>
            <a:r>
              <a:rPr lang="fr-FR" sz="2600" dirty="0">
                <a:solidFill>
                  <a:schemeClr val="tx1"/>
                </a:solidFill>
              </a:rPr>
              <a:t> La société Industrielle des textiles « SITEX » est fondée le 7 janvier 1977. </a:t>
            </a:r>
          </a:p>
          <a:p>
            <a:pPr algn="just" rtl="0">
              <a:buFont typeface="Wingdings" panose="05000000000000000000" pitchFamily="2" charset="2"/>
              <a:buChar char="q"/>
            </a:pPr>
            <a:r>
              <a:rPr lang="fr-FR" sz="2600" dirty="0">
                <a:solidFill>
                  <a:schemeClr val="tx1"/>
                </a:solidFill>
              </a:rPr>
              <a:t> Son capital social en 31 décembre 2020 est de 23 063 300 DT. </a:t>
            </a:r>
          </a:p>
          <a:p>
            <a:pPr algn="just" rtl="0">
              <a:buFont typeface="Wingdings" panose="05000000000000000000" pitchFamily="2" charset="2"/>
              <a:buChar char="q"/>
            </a:pPr>
            <a:r>
              <a:rPr lang="fr-FR" sz="2600" dirty="0">
                <a:solidFill>
                  <a:schemeClr val="tx1"/>
                </a:solidFill>
              </a:rPr>
              <a:t> Elle  est spécialisée dans la production des tissus Denim jeans et Sport Wear. </a:t>
            </a:r>
          </a:p>
          <a:p>
            <a:pPr algn="just" rtl="0"/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0" y="1977469"/>
            <a:ext cx="5461263" cy="3140362"/>
          </a:xfrm>
        </p:spPr>
        <p:txBody>
          <a:bodyPr rtlCol="0">
            <a:normAutofit/>
          </a:bodyPr>
          <a:lstStyle/>
          <a:p>
            <a:pPr algn="just" rtl="0"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tx1"/>
                </a:solidFill>
              </a:rPr>
              <a:t> SITEX est une entreprise intégré qui se compose de deux usines :</a:t>
            </a:r>
          </a:p>
          <a:p>
            <a:pPr marL="0" indent="0" algn="just" rtl="0">
              <a:buNone/>
            </a:pPr>
            <a:endParaRPr lang="fr-FR" sz="2400" dirty="0">
              <a:solidFill>
                <a:schemeClr val="tx1"/>
              </a:solidFill>
            </a:endParaRPr>
          </a:p>
          <a:p>
            <a:pPr marL="442913" indent="-173038" algn="just" rtl="0">
              <a:buClr>
                <a:srgbClr val="7FC6ED"/>
              </a:buClr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</a:rPr>
              <a:t> Unité de filature à Sousse </a:t>
            </a:r>
          </a:p>
          <a:p>
            <a:pPr marL="263525" indent="6350" algn="just" rtl="0">
              <a:buClr>
                <a:srgbClr val="7FC6ED"/>
              </a:buClr>
              <a:buFont typeface="Wingdings" panose="05000000000000000000" pitchFamily="2" charset="2"/>
              <a:buChar char="§"/>
            </a:pPr>
            <a:r>
              <a:rPr lang="fr-FR" sz="2400" dirty="0">
                <a:solidFill>
                  <a:schemeClr val="tx1"/>
                </a:solidFill>
              </a:rPr>
              <a:t> Unité de teinture, de tissage de finissage à Ksar Hellal.</a:t>
            </a:r>
          </a:p>
          <a:p>
            <a:pPr algn="just"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pPr rtl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FF3639-6204-0E46-2D82-48BD959A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886" y="-163540"/>
            <a:ext cx="8870228" cy="663793"/>
          </a:xfrm>
        </p:spPr>
        <p:txBody>
          <a:bodyPr>
            <a:normAutofit/>
          </a:bodyPr>
          <a:lstStyle/>
          <a:p>
            <a:r>
              <a:rPr lang="fr-FR" dirty="0"/>
              <a:t>Problématique et cahier de charges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1B58DAC-8DBE-5BC1-0D73-EDCBF97E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fr-FR" noProof="0" smtClean="0"/>
              <a:t>5</a:t>
            </a:fld>
            <a:endParaRPr lang="fr-FR" noProof="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F6A4CD-FE4B-58B1-D9D4-6B8B8E442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" r="6316" b="6667"/>
          <a:stretch/>
        </p:blipFill>
        <p:spPr>
          <a:xfrm>
            <a:off x="895544" y="2132102"/>
            <a:ext cx="4728873" cy="4026533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B385330-31B9-C9D4-7EA9-6DDDA2A757AB}"/>
              </a:ext>
            </a:extLst>
          </p:cNvPr>
          <p:cNvSpPr txBox="1"/>
          <p:nvPr/>
        </p:nvSpPr>
        <p:spPr>
          <a:xfrm>
            <a:off x="5994400" y="2422374"/>
            <a:ext cx="5801360" cy="305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400" dirty="0"/>
              <a:t>Après une étude faite sur l’état actuel de la carde de coton nous avons remarqué que:</a:t>
            </a:r>
          </a:p>
          <a:p>
            <a:pPr algn="just"/>
            <a:endParaRPr lang="fr-FR" sz="2400" dirty="0"/>
          </a:p>
          <a:p>
            <a:pPr marL="612775" lvl="0" indent="-34290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C6ED"/>
              </a:buClr>
              <a:buFont typeface="Wingdings" panose="05000000000000000000" pitchFamily="2" charset="2"/>
              <a:buChar char="Ø"/>
            </a:pPr>
            <a:r>
              <a:rPr lang="fr-FR" sz="2400" dirty="0"/>
              <a:t>La machine présente des problèmes de commande.</a:t>
            </a:r>
          </a:p>
          <a:p>
            <a:pPr marL="612775" lvl="0" indent="-34290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7FC6ED"/>
              </a:buClr>
              <a:buFont typeface="Wingdings" panose="05000000000000000000" pitchFamily="2" charset="2"/>
              <a:buChar char="Ø"/>
            </a:pPr>
            <a:r>
              <a:rPr lang="fr-FR" sz="2400" dirty="0"/>
              <a:t>La machine ne possède pas une interface homme-machine.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012EF7-5896-1313-739D-AE39C843EEC6}"/>
              </a:ext>
            </a:extLst>
          </p:cNvPr>
          <p:cNvSpPr txBox="1"/>
          <p:nvPr/>
        </p:nvSpPr>
        <p:spPr>
          <a:xfrm>
            <a:off x="2153132" y="6152119"/>
            <a:ext cx="1942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D30F64"/>
              </a:buClr>
              <a:buSzPct val="110000"/>
            </a:pPr>
            <a:r>
              <a:rPr lang="fr-FR" sz="1600" b="1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Carde de 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  <a:cs typeface="Times New Roman" panose="02020603050405020304" pitchFamily="18" charset="0"/>
              </a:rPr>
              <a:t>coton</a:t>
            </a:r>
            <a:endParaRPr lang="fr-FR" sz="1600" b="1" dirty="0">
              <a:solidFill>
                <a:schemeClr val="accent2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6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68" y="0"/>
            <a:ext cx="8462926" cy="41576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Problématique et cahier de charges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495E168-DA5E-4888-8D8A-92B118324C14}" type="slidenum">
              <a:rPr lang="fr-FR" smtClean="0"/>
              <a:t>6</a:t>
            </a:fld>
            <a:endParaRPr lang="fr-FR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C1BFA1C-BF93-BE1B-3B30-FBEDCB2B7125}"/>
              </a:ext>
            </a:extLst>
          </p:cNvPr>
          <p:cNvSpPr txBox="1"/>
          <p:nvPr/>
        </p:nvSpPr>
        <p:spPr>
          <a:xfrm>
            <a:off x="382768" y="1555921"/>
            <a:ext cx="11426463" cy="424731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Pour la rénovation de la commande d’une carde de coton on a:</a:t>
            </a:r>
          </a:p>
          <a:p>
            <a:pPr algn="just"/>
            <a:endParaRPr lang="fr-FR" sz="1200" dirty="0"/>
          </a:p>
          <a:p>
            <a:pPr marL="966788" indent="-342900" algn="just">
              <a:lnSpc>
                <a:spcPct val="150000"/>
              </a:lnSpc>
              <a:buClr>
                <a:srgbClr val="F22A84"/>
              </a:buClr>
              <a:buFont typeface="Wingdings" panose="05000000000000000000" pitchFamily="2" charset="2"/>
              <a:buChar char="ü"/>
            </a:pPr>
            <a:r>
              <a:rPr lang="fr-FR" sz="2400" dirty="0"/>
              <a:t>Etudier le principe de fonctionnement de la machine.</a:t>
            </a:r>
          </a:p>
          <a:p>
            <a:pPr marL="966788" indent="-342900" algn="just">
              <a:lnSpc>
                <a:spcPct val="150000"/>
              </a:lnSpc>
              <a:buClr>
                <a:srgbClr val="F22A84"/>
              </a:buClr>
              <a:buFont typeface="Wingdings" panose="05000000000000000000" pitchFamily="2" charset="2"/>
              <a:buChar char="ü"/>
            </a:pPr>
            <a:r>
              <a:rPr lang="fr-FR" sz="2400" dirty="0"/>
              <a:t>Réalisation des différents Grafcets de commande de la machine.</a:t>
            </a:r>
          </a:p>
          <a:p>
            <a:pPr marL="966788" indent="-342900" algn="just">
              <a:lnSpc>
                <a:spcPct val="150000"/>
              </a:lnSpc>
              <a:buClr>
                <a:srgbClr val="F22A84"/>
              </a:buClr>
              <a:buFont typeface="Wingdings" panose="05000000000000000000" pitchFamily="2" charset="2"/>
              <a:buChar char="ü"/>
            </a:pPr>
            <a:r>
              <a:rPr lang="fr-FR" sz="2400" dirty="0"/>
              <a:t>Installation de l’automate OMRON CP1L-M30DR-A.</a:t>
            </a:r>
          </a:p>
          <a:p>
            <a:pPr marL="966788" indent="-342900" algn="just">
              <a:lnSpc>
                <a:spcPct val="150000"/>
              </a:lnSpc>
              <a:buClr>
                <a:srgbClr val="F22A84"/>
              </a:buClr>
              <a:buFont typeface="Wingdings" panose="05000000000000000000" pitchFamily="2" charset="2"/>
              <a:buChar char="ü"/>
            </a:pPr>
            <a:r>
              <a:rPr lang="fr-FR" sz="2400" dirty="0"/>
              <a:t>Réalisation des schémas électriques de puissance et de commande.</a:t>
            </a:r>
          </a:p>
          <a:p>
            <a:pPr marL="966788" indent="-342900" algn="just">
              <a:lnSpc>
                <a:spcPct val="150000"/>
              </a:lnSpc>
              <a:buClr>
                <a:srgbClr val="F22A84"/>
              </a:buClr>
              <a:buFont typeface="Wingdings" panose="05000000000000000000" pitchFamily="2" charset="2"/>
              <a:buChar char="ü"/>
            </a:pPr>
            <a:r>
              <a:rPr lang="fr-FR" sz="2400" dirty="0"/>
              <a:t>Câblage de la nouvelle armoire électrique.</a:t>
            </a:r>
          </a:p>
          <a:p>
            <a:pPr marL="966788" indent="-342900" algn="just">
              <a:lnSpc>
                <a:spcPct val="150000"/>
              </a:lnSpc>
              <a:buClr>
                <a:srgbClr val="F22A84"/>
              </a:buClr>
              <a:buFont typeface="Wingdings" panose="05000000000000000000" pitchFamily="2" charset="2"/>
              <a:buChar char="ü"/>
            </a:pPr>
            <a:r>
              <a:rPr lang="fr-FR" sz="2400" dirty="0"/>
              <a:t>Réalisation d’une interface homme-machine OMRON NS15-TX01-V2.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8416" y="1071887"/>
            <a:ext cx="5067484" cy="413625"/>
          </a:xfrm>
          <a:solidFill>
            <a:srgbClr val="FFFF00"/>
          </a:solidFill>
          <a:ln w="57150">
            <a:solidFill>
              <a:schemeClr val="accent6"/>
            </a:solidFill>
          </a:ln>
        </p:spPr>
        <p:txBody>
          <a:bodyPr rtlCol="0"/>
          <a:lstStyle/>
          <a:p>
            <a:r>
              <a:rPr lang="fr-FR" sz="2400" dirty="0">
                <a:solidFill>
                  <a:srgbClr val="C00000"/>
                </a:solidFill>
              </a:rPr>
              <a:t>Présentation de la carde de coton</a:t>
            </a:r>
          </a:p>
        </p:txBody>
      </p:sp>
      <p:sp>
        <p:nvSpPr>
          <p:cNvPr id="6" name="ZoneTexte 14">
            <a:extLst>
              <a:ext uri="{FF2B5EF4-FFF2-40B4-BE49-F238E27FC236}">
                <a16:creationId xmlns:a16="http://schemas.microsoft.com/office/drawing/2014/main" id="{DBC6E93A-635C-8817-A319-4902B7A0F69A}"/>
              </a:ext>
            </a:extLst>
          </p:cNvPr>
          <p:cNvSpPr txBox="1"/>
          <p:nvPr/>
        </p:nvSpPr>
        <p:spPr>
          <a:xfrm>
            <a:off x="1057091" y="2340220"/>
            <a:ext cx="4053330" cy="43088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 w="539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D30F64"/>
              </a:buClr>
              <a:buSzPct val="110000"/>
            </a:pPr>
            <a:r>
              <a:rPr lang="fr-FR" sz="22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ATK de la carde de coton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030662-BF3A-764B-D25B-C7DCB866A8BB}"/>
              </a:ext>
            </a:extLst>
          </p:cNvPr>
          <p:cNvSpPr txBox="1"/>
          <p:nvPr/>
        </p:nvSpPr>
        <p:spPr>
          <a:xfrm>
            <a:off x="367664" y="3147471"/>
            <a:ext cx="714955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algn="just">
              <a:buClr>
                <a:srgbClr val="434343"/>
              </a:buClr>
              <a:buSzPts val="1200"/>
            </a:pPr>
            <a:r>
              <a:rPr lang="fr-FR" sz="2400" dirty="0">
                <a:sym typeface="Roboto Condensed Light"/>
              </a:rPr>
              <a:t>L’ATK est la partie située en avant de la carde de coton, qui se compose de:</a:t>
            </a:r>
          </a:p>
          <a:p>
            <a:pPr marL="177800" algn="just">
              <a:buClr>
                <a:srgbClr val="434343"/>
              </a:buClr>
              <a:buSzPts val="1200"/>
            </a:pPr>
            <a:endParaRPr lang="fr-FR" sz="2400" dirty="0">
              <a:sym typeface="Roboto Condensed Light"/>
            </a:endParaRPr>
          </a:p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Roboto Condensed Light"/>
              </a:rPr>
              <a:t>Moteur principal (1M1)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Roboto Condensed Light"/>
              </a:rPr>
              <a:t>Moteur brosse chapeau (1M5)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Roboto Condensed Light"/>
              </a:rPr>
              <a:t>Moteur peigneur (1M9)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Roboto Condensed Light"/>
              </a:rPr>
              <a:t>Moteur brosse peigneur (1M6) 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Arial" panose="020B0604020202020204" pitchFamily="34" charset="0"/>
              <a:buChar char="•"/>
            </a:pPr>
            <a:r>
              <a:rPr lang="fr-FR" sz="2400" dirty="0">
                <a:sym typeface="Roboto Condensed Light"/>
              </a:rPr>
              <a:t>Moteur cylindre alimentaire (1M10)</a:t>
            </a:r>
          </a:p>
        </p:txBody>
      </p:sp>
      <p:pic>
        <p:nvPicPr>
          <p:cNvPr id="8" name="Picture 33">
            <a:extLst>
              <a:ext uri="{FF2B5EF4-FFF2-40B4-BE49-F238E27FC236}">
                <a16:creationId xmlns:a16="http://schemas.microsoft.com/office/drawing/2014/main" id="{B0E50794-241A-6BEF-D902-AE95AC334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283" y="2582882"/>
            <a:ext cx="3552643" cy="3215689"/>
          </a:xfrm>
          <a:prstGeom prst="rect">
            <a:avLst/>
          </a:prstGeom>
          <a:noFill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5AC006-E365-7FA5-F898-0A81C10E2616}"/>
              </a:ext>
            </a:extLst>
          </p:cNvPr>
          <p:cNvSpPr txBox="1"/>
          <p:nvPr/>
        </p:nvSpPr>
        <p:spPr>
          <a:xfrm>
            <a:off x="0" y="1656081"/>
            <a:ext cx="118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algn="just">
              <a:buClr>
                <a:srgbClr val="434343"/>
              </a:buClr>
              <a:buSzPts val="1200"/>
            </a:pPr>
            <a:r>
              <a:rPr lang="fr-FR" sz="2400" dirty="0">
                <a:sym typeface="Roboto Condensed Light"/>
              </a:rPr>
              <a:t>La carde de coton EXACTACARD DK-740 est spécialisée dans le cardage de coton.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CC060F-42A1-E983-A4E5-CD853E1B46FC}"/>
              </a:ext>
            </a:extLst>
          </p:cNvPr>
          <p:cNvSpPr txBox="1"/>
          <p:nvPr/>
        </p:nvSpPr>
        <p:spPr>
          <a:xfrm>
            <a:off x="10842171" y="6381193"/>
            <a:ext cx="491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20C9ECA-85C3-49A3-817A-1512DA470F1D}" type="slidenum">
              <a:rPr lang="fr-FR" sz="1000" smtClean="0">
                <a:solidFill>
                  <a:schemeClr val="bg1"/>
                </a:solidFill>
              </a:rPr>
              <a:pPr algn="ctr"/>
              <a:t>7</a:t>
            </a:fld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D703E2C-9C03-1F1E-0314-9E02AF08396F}"/>
              </a:ext>
            </a:extLst>
          </p:cNvPr>
          <p:cNvSpPr txBox="1"/>
          <p:nvPr/>
        </p:nvSpPr>
        <p:spPr>
          <a:xfrm>
            <a:off x="8166273" y="5782295"/>
            <a:ext cx="34317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D30F64"/>
              </a:buClr>
              <a:buSzPct val="110000"/>
            </a:pPr>
            <a:r>
              <a:rPr lang="fr-FR" sz="16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ATK de la carde de coton</a:t>
            </a:r>
          </a:p>
        </p:txBody>
      </p:sp>
    </p:spTree>
    <p:extLst>
      <p:ext uri="{BB962C8B-B14F-4D97-AF65-F5344CB8AC3E}">
        <p14:creationId xmlns:p14="http://schemas.microsoft.com/office/powerpoint/2010/main" val="95447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6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F9FF0-908D-D709-BB98-6A26699EF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95" y="-31771"/>
            <a:ext cx="6686337" cy="524711"/>
          </a:xfrm>
        </p:spPr>
        <p:txBody>
          <a:bodyPr>
            <a:normAutofit/>
          </a:bodyPr>
          <a:lstStyle/>
          <a:p>
            <a:r>
              <a:rPr lang="fr-FR" sz="2400" dirty="0"/>
              <a:t>Automatisation de la carde de coton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215BE7-38D5-0C14-10E0-E70691D3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495E168-DA5E-4888-8D8A-92B118324C14}" type="slidenum">
              <a:rPr lang="fr-FR" noProof="0" smtClean="0"/>
              <a:t>8</a:t>
            </a:fld>
            <a:endParaRPr lang="fr-FR" noProof="0" dirty="0"/>
          </a:p>
        </p:txBody>
      </p:sp>
      <p:pic>
        <p:nvPicPr>
          <p:cNvPr id="7" name="Picture 28">
            <a:extLst>
              <a:ext uri="{FF2B5EF4-FFF2-40B4-BE49-F238E27FC236}">
                <a16:creationId xmlns:a16="http://schemas.microsoft.com/office/drawing/2014/main" id="{9186D60A-F43B-3746-26CF-9F425E6742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7" r="636" b="21463"/>
          <a:stretch/>
        </p:blipFill>
        <p:spPr bwMode="auto">
          <a:xfrm>
            <a:off x="7580595" y="1974654"/>
            <a:ext cx="4053330" cy="3814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23621D1-E653-63B4-5A49-C85895222674}"/>
              </a:ext>
            </a:extLst>
          </p:cNvPr>
          <p:cNvSpPr txBox="1"/>
          <p:nvPr/>
        </p:nvSpPr>
        <p:spPr>
          <a:xfrm>
            <a:off x="430397" y="2943338"/>
            <a:ext cx="61006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algn="just">
              <a:buClr>
                <a:srgbClr val="434343"/>
              </a:buClr>
              <a:buSzPts val="1200"/>
            </a:pPr>
            <a:r>
              <a:rPr lang="fr-FR" sz="2400" dirty="0">
                <a:sym typeface="Roboto Condensed Light"/>
              </a:rPr>
              <a:t>La FBK est la partie située en arrière de la carde de coton qui se compose de: </a:t>
            </a:r>
          </a:p>
          <a:p>
            <a:pPr marL="177800" algn="just">
              <a:buClr>
                <a:srgbClr val="434343"/>
              </a:buClr>
              <a:buSzPts val="1200"/>
            </a:pPr>
            <a:endParaRPr lang="fr-FR" sz="2400" dirty="0">
              <a:sym typeface="Roboto Condensed Light"/>
            </a:endParaRPr>
          </a:p>
          <a:p>
            <a:pPr marL="977900" lvl="1" indent="-342900" algn="just">
              <a:buClr>
                <a:srgbClr val="D30F64"/>
              </a:buClr>
              <a:buSzPct val="100000"/>
              <a:buFont typeface="Wingdings" panose="05000000000000000000" pitchFamily="2" charset="2"/>
              <a:buChar char="ü"/>
            </a:pPr>
            <a:r>
              <a:rPr lang="fr-FR" sz="2400" dirty="0">
                <a:sym typeface="Roboto Condensed Light"/>
              </a:rPr>
              <a:t>Moteur ventilateur (1.7M7)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Wingdings" panose="05000000000000000000" pitchFamily="2" charset="2"/>
              <a:buChar char="ü"/>
            </a:pPr>
            <a:r>
              <a:rPr lang="fr-FR" sz="2400" dirty="0">
                <a:sym typeface="Roboto Condensed Light"/>
              </a:rPr>
              <a:t>Moteur volant (1.7M8)</a:t>
            </a:r>
          </a:p>
          <a:p>
            <a:pPr marL="977900" lvl="1" indent="-342900" algn="just">
              <a:buClr>
                <a:srgbClr val="D30F64"/>
              </a:buClr>
              <a:buSzPct val="100000"/>
              <a:buFont typeface="Wingdings" panose="05000000000000000000" pitchFamily="2" charset="2"/>
              <a:buChar char="ü"/>
            </a:pPr>
            <a:r>
              <a:rPr lang="fr-FR" sz="2400" dirty="0">
                <a:sym typeface="Roboto Condensed Light"/>
              </a:rPr>
              <a:t>Moteur alimentation (1.7M201)</a:t>
            </a:r>
          </a:p>
        </p:txBody>
      </p:sp>
      <p:sp>
        <p:nvSpPr>
          <p:cNvPr id="8" name="ZoneTexte 14">
            <a:extLst>
              <a:ext uri="{FF2B5EF4-FFF2-40B4-BE49-F238E27FC236}">
                <a16:creationId xmlns:a16="http://schemas.microsoft.com/office/drawing/2014/main" id="{C4297C52-D0D5-9828-ABD6-78DD7F94BA2A}"/>
              </a:ext>
            </a:extLst>
          </p:cNvPr>
          <p:cNvSpPr txBox="1"/>
          <p:nvPr/>
        </p:nvSpPr>
        <p:spPr>
          <a:xfrm>
            <a:off x="1935795" y="2171208"/>
            <a:ext cx="4053330" cy="43088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 w="539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D30F64"/>
              </a:buClr>
              <a:buSzPct val="110000"/>
            </a:pPr>
            <a:r>
              <a:rPr lang="fr-FR" sz="22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FBK de la carde de coton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A6F208E-9799-6618-C335-593BDDDE06C5}"/>
              </a:ext>
            </a:extLst>
          </p:cNvPr>
          <p:cNvSpPr txBox="1"/>
          <p:nvPr/>
        </p:nvSpPr>
        <p:spPr>
          <a:xfrm>
            <a:off x="8153274" y="5788710"/>
            <a:ext cx="32615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D30F64"/>
              </a:buClr>
              <a:buSzPct val="110000"/>
            </a:pPr>
            <a:r>
              <a:rPr lang="fr-FR" sz="1600" b="1" dirty="0">
                <a:solidFill>
                  <a:srgbClr val="D30F6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Partie FBK de la carde de coton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368AA45-2CE2-5F06-294C-208F9E0698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3174" y="1192713"/>
            <a:ext cx="5067484" cy="413625"/>
          </a:xfrm>
          <a:solidFill>
            <a:srgbClr val="FFFF00"/>
          </a:solidFill>
          <a:ln w="57150">
            <a:solidFill>
              <a:schemeClr val="accent6"/>
            </a:solidFill>
          </a:ln>
        </p:spPr>
        <p:txBody>
          <a:bodyPr rtlCol="0"/>
          <a:lstStyle/>
          <a:p>
            <a:r>
              <a:rPr lang="fr-FR" sz="2400" dirty="0">
                <a:solidFill>
                  <a:srgbClr val="C00000"/>
                </a:solidFill>
              </a:rPr>
              <a:t>Présentation de la carde de coton</a:t>
            </a:r>
          </a:p>
        </p:txBody>
      </p:sp>
    </p:spTree>
    <p:extLst>
      <p:ext uri="{BB962C8B-B14F-4D97-AF65-F5344CB8AC3E}">
        <p14:creationId xmlns:p14="http://schemas.microsoft.com/office/powerpoint/2010/main" val="3238749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464028CD-F403-4D06-1702-51A11BA99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12541"/>
          <a:stretch/>
        </p:blipFill>
        <p:spPr>
          <a:xfrm>
            <a:off x="3519143" y="1833380"/>
            <a:ext cx="7916769" cy="474596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FD9EBF4-0E49-4E4F-DC9B-1107B1FB2F21}"/>
              </a:ext>
            </a:extLst>
          </p:cNvPr>
          <p:cNvSpPr txBox="1"/>
          <p:nvPr/>
        </p:nvSpPr>
        <p:spPr>
          <a:xfrm>
            <a:off x="10877006" y="6393812"/>
            <a:ext cx="426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1DE4FC1-7429-4E25-AE51-52BA01483674}" type="slidenum">
              <a:rPr lang="fr-FR" sz="1000" smtClean="0">
                <a:solidFill>
                  <a:schemeClr val="bg1"/>
                </a:solidFill>
              </a:rPr>
              <a:t>9</a:t>
            </a:fld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9AAA6BB-1AFE-ABED-7D71-6C66B93C2C95}"/>
              </a:ext>
            </a:extLst>
          </p:cNvPr>
          <p:cNvSpPr txBox="1">
            <a:spLocks/>
          </p:cNvSpPr>
          <p:nvPr/>
        </p:nvSpPr>
        <p:spPr>
          <a:xfrm>
            <a:off x="5219182" y="1302810"/>
            <a:ext cx="5657824" cy="11425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fr-FR" sz="1800" dirty="0">
                <a:solidFill>
                  <a:schemeClr val="tx1"/>
                </a:solidFill>
              </a:rPr>
              <a:t>Introduire le coton à carder sur la pointe de la FBK grâce à la vitesse du vent exercée par le ventilateur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070614-2CD6-6AB8-2EFF-51A6B86D5E75}"/>
              </a:ext>
            </a:extLst>
          </p:cNvPr>
          <p:cNvSpPr txBox="1"/>
          <p:nvPr/>
        </p:nvSpPr>
        <p:spPr>
          <a:xfrm>
            <a:off x="5173504" y="2503387"/>
            <a:ext cx="6262408" cy="663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chemeClr val="tx1"/>
                </a:solidFill>
              </a:rPr>
              <a:t>Passage de celui-ci du volant vers le moteur d’alimentation jusqu’à obtenir la quantité de coton désiré</a:t>
            </a:r>
          </a:p>
        </p:txBody>
      </p:sp>
      <p:sp>
        <p:nvSpPr>
          <p:cNvPr id="7" name="Flèche : virage 6">
            <a:extLst>
              <a:ext uri="{FF2B5EF4-FFF2-40B4-BE49-F238E27FC236}">
                <a16:creationId xmlns:a16="http://schemas.microsoft.com/office/drawing/2014/main" id="{AF68BA8F-3625-E25C-46B1-5E19A2E3CB19}"/>
              </a:ext>
            </a:extLst>
          </p:cNvPr>
          <p:cNvSpPr/>
          <p:nvPr/>
        </p:nvSpPr>
        <p:spPr>
          <a:xfrm rot="5400000" flipV="1">
            <a:off x="4533641" y="1178874"/>
            <a:ext cx="295820" cy="863507"/>
          </a:xfrm>
          <a:prstGeom prst="bentArrow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r-FR" dirty="0"/>
          </a:p>
        </p:txBody>
      </p:sp>
      <p:sp>
        <p:nvSpPr>
          <p:cNvPr id="9" name="Flèche : virage 8">
            <a:extLst>
              <a:ext uri="{FF2B5EF4-FFF2-40B4-BE49-F238E27FC236}">
                <a16:creationId xmlns:a16="http://schemas.microsoft.com/office/drawing/2014/main" id="{4531558D-302B-998B-46D7-1378936F0070}"/>
              </a:ext>
            </a:extLst>
          </p:cNvPr>
          <p:cNvSpPr/>
          <p:nvPr/>
        </p:nvSpPr>
        <p:spPr>
          <a:xfrm rot="5400000" flipV="1">
            <a:off x="4497559" y="2910027"/>
            <a:ext cx="924542" cy="1325943"/>
          </a:xfrm>
          <a:prstGeom prst="bentArrow">
            <a:avLst>
              <a:gd name="adj1" fmla="val 8593"/>
              <a:gd name="adj2" fmla="val 25000"/>
              <a:gd name="adj3" fmla="val 25000"/>
              <a:gd name="adj4" fmla="val 43750"/>
            </a:avLst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82B702-8E14-81A5-01EE-7F75B1BC8C2F}"/>
              </a:ext>
            </a:extLst>
          </p:cNvPr>
          <p:cNvSpPr txBox="1"/>
          <p:nvPr/>
        </p:nvSpPr>
        <p:spPr>
          <a:xfrm>
            <a:off x="361950" y="4448158"/>
            <a:ext cx="3359134" cy="155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chemeClr val="tx1"/>
                </a:solidFill>
              </a:rPr>
              <a:t>Le coton passe à travers le briseur dont le rôle est de déchirer le coton venant du cylindre alimentaire à l’aide du couteau séparateur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B6F48E07-6BEB-68F6-D8DF-BFFD82930033}"/>
              </a:ext>
            </a:extLst>
          </p:cNvPr>
          <p:cNvSpPr/>
          <p:nvPr/>
        </p:nvSpPr>
        <p:spPr>
          <a:xfrm>
            <a:off x="2760617" y="5686425"/>
            <a:ext cx="1920934" cy="219075"/>
          </a:xfrm>
          <a:prstGeom prst="rightArrow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D970BD-4445-8349-657C-11D5CEAA3B43}"/>
              </a:ext>
            </a:extLst>
          </p:cNvPr>
          <p:cNvSpPr txBox="1"/>
          <p:nvPr/>
        </p:nvSpPr>
        <p:spPr>
          <a:xfrm>
            <a:off x="7501801" y="3390712"/>
            <a:ext cx="4711826" cy="959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solidFill>
                  <a:schemeClr val="tx1"/>
                </a:solidFill>
              </a:rPr>
              <a:t>Transfert du coton ainsi obtenu passe à travers le grand tambour jusqu’à arriver au peigneur.</a:t>
            </a:r>
          </a:p>
        </p:txBody>
      </p:sp>
      <p:sp>
        <p:nvSpPr>
          <p:cNvPr id="14" name="Flèche : virage 13">
            <a:extLst>
              <a:ext uri="{FF2B5EF4-FFF2-40B4-BE49-F238E27FC236}">
                <a16:creationId xmlns:a16="http://schemas.microsoft.com/office/drawing/2014/main" id="{44CD5BB1-5938-2D38-6134-E06F084D7A9F}"/>
              </a:ext>
            </a:extLst>
          </p:cNvPr>
          <p:cNvSpPr/>
          <p:nvPr/>
        </p:nvSpPr>
        <p:spPr>
          <a:xfrm flipH="1" flipV="1">
            <a:off x="7994524" y="4388076"/>
            <a:ext cx="311275" cy="1050699"/>
          </a:xfrm>
          <a:prstGeom prst="bentArrow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fr-FR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DE2BF29-8B54-A415-1355-F90EA8485DF7}"/>
              </a:ext>
            </a:extLst>
          </p:cNvPr>
          <p:cNvSpPr txBox="1">
            <a:spLocks/>
          </p:cNvSpPr>
          <p:nvPr/>
        </p:nvSpPr>
        <p:spPr>
          <a:xfrm>
            <a:off x="226874" y="790474"/>
            <a:ext cx="7402651" cy="413625"/>
          </a:xfrm>
          <a:prstGeom prst="rect">
            <a:avLst/>
          </a:prstGeom>
          <a:solidFill>
            <a:srgbClr val="FFFF00"/>
          </a:solidFill>
          <a:ln w="57150">
            <a:solidFill>
              <a:schemeClr val="accent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C00000"/>
                </a:solidFill>
              </a:rPr>
              <a:t>Principe de fonctionnement de la carde de coton</a:t>
            </a:r>
          </a:p>
        </p:txBody>
      </p:sp>
    </p:spTree>
    <p:extLst>
      <p:ext uri="{BB962C8B-B14F-4D97-AF65-F5344CB8AC3E}">
        <p14:creationId xmlns:p14="http://schemas.microsoft.com/office/powerpoint/2010/main" val="20362454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 animBg="1"/>
      <p:bldP spid="9" grpId="0" animBg="1"/>
      <p:bldP spid="12" grpId="0"/>
      <p:bldP spid="11" grpId="0" animBg="1"/>
      <p:bldP spid="15" grpId="0"/>
      <p:bldP spid="14" grpId="0" animBg="1"/>
      <p:bldP spid="19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0741308_TF55923798" id="{6E723388-2550-4421-9B73-0503D75FA3B8}" vid="{A8AD2D38-7E99-4AD8-BD7B-65FC17AEF9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schemas.microsoft.com/sharepoint/v3"/>
    <ds:schemaRef ds:uri="http://schemas.microsoft.com/office/infopath/2007/PartnerControls"/>
    <ds:schemaRef ds:uri="6dc4bcd6-49db-4c07-9060-8acfc67cef9f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b0879af-3eba-417a-a55a-ffe6dcd6ca7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vacances amusantes</Template>
  <TotalTime>894</TotalTime>
  <Words>1659</Words>
  <Application>Microsoft Office PowerPoint</Application>
  <PresentationFormat>Grand écran</PresentationFormat>
  <Paragraphs>347</Paragraphs>
  <Slides>27</Slides>
  <Notes>20</Notes>
  <HiddenSlides>0</HiddenSlides>
  <MMClips>2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8" baseType="lpstr">
      <vt:lpstr>Algerian</vt:lpstr>
      <vt:lpstr>Arial</vt:lpstr>
      <vt:lpstr>Calibri</vt:lpstr>
      <vt:lpstr>Century Gothic</vt:lpstr>
      <vt:lpstr>Fira Sans</vt:lpstr>
      <vt:lpstr>Fira Sans Medium</vt:lpstr>
      <vt:lpstr>Imprint MT Shadow</vt:lpstr>
      <vt:lpstr>Roboto Condensed Light</vt:lpstr>
      <vt:lpstr>Times New Roman</vt:lpstr>
      <vt:lpstr>Wingdings</vt:lpstr>
      <vt:lpstr>Thème Office</vt:lpstr>
      <vt:lpstr>Présentation PowerPoint</vt:lpstr>
      <vt:lpstr>Présentation PowerPoint</vt:lpstr>
      <vt:lpstr>Introduction</vt:lpstr>
      <vt:lpstr>Présentation de l’entreprise SITEX</vt:lpstr>
      <vt:lpstr>Problématique et cahier de charges </vt:lpstr>
      <vt:lpstr>Problématique et cahier de charges </vt:lpstr>
      <vt:lpstr>Présentation PowerPoint</vt:lpstr>
      <vt:lpstr>Automatisation de la carde de coton</vt:lpstr>
      <vt:lpstr>Présentation PowerPoint</vt:lpstr>
      <vt:lpstr>Automatisation de la carde de coton</vt:lpstr>
      <vt:lpstr>Automatisation de la carde de coton</vt:lpstr>
      <vt:lpstr>Automatisation de la carde de coton</vt:lpstr>
      <vt:lpstr>Automatisation de la carde de coton</vt:lpstr>
      <vt:lpstr>Automatisation de la carde de coton</vt:lpstr>
      <vt:lpstr>Automatisation de la carde de coton</vt:lpstr>
      <vt:lpstr>Automatisation de la carde de coton</vt:lpstr>
      <vt:lpstr>Automatisation de la carde de coton</vt:lpstr>
      <vt:lpstr>Automatisation de la carde de coton</vt:lpstr>
      <vt:lpstr>Automatisation de la carde de coton</vt:lpstr>
      <vt:lpstr>Automatisation de la carde de coton</vt:lpstr>
      <vt:lpstr>Automatisation de la carde de coton</vt:lpstr>
      <vt:lpstr>Supervision de la carde de coton</vt:lpstr>
      <vt:lpstr>Supervision de la carde de coton</vt:lpstr>
      <vt:lpstr>Supervision de la carde de coton</vt:lpstr>
      <vt:lpstr>Présentation PowerPoint</vt:lpstr>
      <vt:lpstr>Conclusions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TITRE</dc:title>
  <dc:creator>Baccari Akrem</dc:creator>
  <cp:lastModifiedBy>Baccari Akrem</cp:lastModifiedBy>
  <cp:revision>38</cp:revision>
  <dcterms:created xsi:type="dcterms:W3CDTF">2022-06-28T23:02:04Z</dcterms:created>
  <dcterms:modified xsi:type="dcterms:W3CDTF">2022-06-30T18:05:43Z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